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4" r:id="rId19"/>
    <p:sldId id="275" r:id="rId20"/>
    <p:sldId id="281" r:id="rId21"/>
    <p:sldId id="276" r:id="rId22"/>
    <p:sldId id="277" r:id="rId23"/>
    <p:sldId id="278" r:id="rId24"/>
    <p:sldId id="279" r:id="rId25"/>
    <p:sldId id="280" r:id="rId26"/>
    <p:sldId id="300" r:id="rId27"/>
    <p:sldId id="282" r:id="rId28"/>
    <p:sldId id="301" r:id="rId29"/>
    <p:sldId id="283" r:id="rId30"/>
    <p:sldId id="302" r:id="rId31"/>
    <p:sldId id="284" r:id="rId32"/>
    <p:sldId id="303" r:id="rId33"/>
    <p:sldId id="285" r:id="rId34"/>
    <p:sldId id="304" r:id="rId35"/>
    <p:sldId id="286" r:id="rId36"/>
    <p:sldId id="305" r:id="rId37"/>
    <p:sldId id="287" r:id="rId38"/>
    <p:sldId id="306" r:id="rId39"/>
    <p:sldId id="288" r:id="rId40"/>
    <p:sldId id="307" r:id="rId41"/>
    <p:sldId id="289" r:id="rId42"/>
    <p:sldId id="308" r:id="rId43"/>
    <p:sldId id="290" r:id="rId44"/>
    <p:sldId id="309" r:id="rId45"/>
    <p:sldId id="291" r:id="rId46"/>
    <p:sldId id="310" r:id="rId47"/>
    <p:sldId id="292" r:id="rId48"/>
    <p:sldId id="311" r:id="rId49"/>
    <p:sldId id="293" r:id="rId50"/>
    <p:sldId id="312" r:id="rId51"/>
    <p:sldId id="294" r:id="rId52"/>
    <p:sldId id="313" r:id="rId53"/>
    <p:sldId id="295" r:id="rId54"/>
    <p:sldId id="314" r:id="rId55"/>
    <p:sldId id="296" r:id="rId56"/>
    <p:sldId id="297" r:id="rId57"/>
    <p:sldId id="298"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350" r:id="rId83"/>
    <p:sldId id="351" r:id="rId84"/>
    <p:sldId id="315" r:id="rId85"/>
    <p:sldId id="299" r:id="rId86"/>
    <p:sldId id="316" r:id="rId87"/>
    <p:sldId id="317" r:id="rId88"/>
    <p:sldId id="318" r:id="rId89"/>
    <p:sldId id="319" r:id="rId90"/>
    <p:sldId id="320" r:id="rId91"/>
    <p:sldId id="321" r:id="rId92"/>
    <p:sldId id="322" r:id="rId93"/>
    <p:sldId id="323" r:id="rId94"/>
    <p:sldId id="324" r:id="rId95"/>
    <p:sldId id="325" r:id="rId96"/>
    <p:sldId id="352" r:id="rId97"/>
    <p:sldId id="353" r:id="rId98"/>
    <p:sldId id="360" r:id="rId99"/>
    <p:sldId id="361" r:id="rId100"/>
    <p:sldId id="362" r:id="rId101"/>
    <p:sldId id="354" r:id="rId102"/>
    <p:sldId id="355" r:id="rId103"/>
    <p:sldId id="356" r:id="rId104"/>
    <p:sldId id="357" r:id="rId105"/>
    <p:sldId id="358" r:id="rId106"/>
    <p:sldId id="359"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90" d="100"/>
          <a:sy n="90" d="100"/>
        </p:scale>
        <p:origin x="-816" y="3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6CF87C-7547-4EA0-A02D-DDC104F214B4}" type="datetimeFigureOut">
              <a:rPr lang="en-US" smtClean="0"/>
              <a:pPr/>
              <a:t>8/23/2021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EFD8E4-1682-43D2-B5D6-794404358E1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B60108F1-0557-48AD-826A-614063C23486}" type="datetimeFigureOut">
              <a:rPr lang="en-US" smtClean="0"/>
              <a:pPr/>
              <a:t>8/23/2021</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04D461E6-3642-4E7C-9BC6-E3A0F930CFA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0108F1-0557-48AD-826A-614063C23486}"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461E6-3642-4E7C-9BC6-E3A0F930CFA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0108F1-0557-48AD-826A-614063C23486}" type="datetimeFigureOut">
              <a:rPr lang="en-US" smtClean="0"/>
              <a:pPr/>
              <a:t>8/23/2021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461E6-3642-4E7C-9BC6-E3A0F930CFA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B60108F1-0557-48AD-826A-614063C23486}" type="datetimeFigureOut">
              <a:rPr lang="en-US" smtClean="0"/>
              <a:pPr/>
              <a:t>8/23/2021</a:t>
            </a:fld>
            <a:endParaRPr lang="en-US"/>
          </a:p>
        </p:txBody>
      </p:sp>
      <p:sp>
        <p:nvSpPr>
          <p:cNvPr id="9" name="Slide Number Placeholder 8"/>
          <p:cNvSpPr>
            <a:spLocks noGrp="1"/>
          </p:cNvSpPr>
          <p:nvPr>
            <p:ph type="sldNum" sz="quarter" idx="15"/>
          </p:nvPr>
        </p:nvSpPr>
        <p:spPr/>
        <p:txBody>
          <a:bodyPr rtlCol="0"/>
          <a:lstStyle/>
          <a:p>
            <a:fld id="{04D461E6-3642-4E7C-9BC6-E3A0F930CFA2}"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B60108F1-0557-48AD-826A-614063C23486}" type="datetimeFigureOut">
              <a:rPr lang="en-US" smtClean="0"/>
              <a:pPr/>
              <a:t>8/23/2021</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04D461E6-3642-4E7C-9BC6-E3A0F930CFA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60108F1-0557-48AD-826A-614063C23486}" type="datetimeFigureOut">
              <a:rPr lang="en-US" smtClean="0"/>
              <a:pPr/>
              <a:t>8/23/2021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461E6-3642-4E7C-9BC6-E3A0F930CFA2}"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B60108F1-0557-48AD-826A-614063C23486}" type="datetimeFigureOut">
              <a:rPr lang="en-US" smtClean="0"/>
              <a:pPr/>
              <a:t>8/23/2021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D461E6-3642-4E7C-9BC6-E3A0F930CFA2}"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B60108F1-0557-48AD-826A-614063C23486}" type="datetimeFigureOut">
              <a:rPr lang="en-US" smtClean="0"/>
              <a:pPr/>
              <a:t>8/23/2021</a:t>
            </a:fld>
            <a:endParaRPr lang="en-US"/>
          </a:p>
        </p:txBody>
      </p:sp>
      <p:sp>
        <p:nvSpPr>
          <p:cNvPr id="7" name="Slide Number Placeholder 6"/>
          <p:cNvSpPr>
            <a:spLocks noGrp="1"/>
          </p:cNvSpPr>
          <p:nvPr>
            <p:ph type="sldNum" sz="quarter" idx="11"/>
          </p:nvPr>
        </p:nvSpPr>
        <p:spPr/>
        <p:txBody>
          <a:bodyPr rtlCol="0"/>
          <a:lstStyle/>
          <a:p>
            <a:fld id="{04D461E6-3642-4E7C-9BC6-E3A0F930CFA2}"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108F1-0557-48AD-826A-614063C23486}" type="datetimeFigureOut">
              <a:rPr lang="en-US" smtClean="0"/>
              <a:pPr/>
              <a:t>8/23/2021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D461E6-3642-4E7C-9BC6-E3A0F930CFA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B60108F1-0557-48AD-826A-614063C23486}" type="datetimeFigureOut">
              <a:rPr lang="en-US" smtClean="0"/>
              <a:pPr/>
              <a:t>8/23/2021</a:t>
            </a:fld>
            <a:endParaRPr lang="en-US"/>
          </a:p>
        </p:txBody>
      </p:sp>
      <p:sp>
        <p:nvSpPr>
          <p:cNvPr id="22" name="Slide Number Placeholder 21"/>
          <p:cNvSpPr>
            <a:spLocks noGrp="1"/>
          </p:cNvSpPr>
          <p:nvPr>
            <p:ph type="sldNum" sz="quarter" idx="15"/>
          </p:nvPr>
        </p:nvSpPr>
        <p:spPr/>
        <p:txBody>
          <a:bodyPr rtlCol="0"/>
          <a:lstStyle/>
          <a:p>
            <a:fld id="{04D461E6-3642-4E7C-9BC6-E3A0F930CFA2}"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B60108F1-0557-48AD-826A-614063C23486}" type="datetimeFigureOut">
              <a:rPr lang="en-US" smtClean="0"/>
              <a:pPr/>
              <a:t>8/23/2021</a:t>
            </a:fld>
            <a:endParaRPr lang="en-US"/>
          </a:p>
        </p:txBody>
      </p:sp>
      <p:sp>
        <p:nvSpPr>
          <p:cNvPr id="18" name="Slide Number Placeholder 17"/>
          <p:cNvSpPr>
            <a:spLocks noGrp="1"/>
          </p:cNvSpPr>
          <p:nvPr>
            <p:ph type="sldNum" sz="quarter" idx="11"/>
          </p:nvPr>
        </p:nvSpPr>
        <p:spPr/>
        <p:txBody>
          <a:bodyPr rtlCol="0"/>
          <a:lstStyle/>
          <a:p>
            <a:fld id="{04D461E6-3642-4E7C-9BC6-E3A0F930CFA2}"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B60108F1-0557-48AD-826A-614063C23486}" type="datetimeFigureOut">
              <a:rPr lang="en-US" smtClean="0"/>
              <a:pPr/>
              <a:t>8/23/2021</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4D461E6-3642-4E7C-9BC6-E3A0F930CFA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524000"/>
            <a:ext cx="6172200" cy="1752600"/>
          </a:xfrm>
        </p:spPr>
        <p:txBody>
          <a:bodyPr/>
          <a:lstStyle/>
          <a:p>
            <a:r>
              <a:rPr lang="en-US" dirty="0"/>
              <a:t/>
            </a:r>
            <a:br>
              <a:rPr lang="en-US" dirty="0"/>
            </a:br>
            <a:r>
              <a:rPr lang="en-US" dirty="0"/>
              <a:t>UX and UX Design 	</a:t>
            </a:r>
          </a:p>
        </p:txBody>
      </p:sp>
      <p:sp>
        <p:nvSpPr>
          <p:cNvPr id="3" name="Subtitle 2"/>
          <p:cNvSpPr>
            <a:spLocks noGrp="1"/>
          </p:cNvSpPr>
          <p:nvPr>
            <p:ph type="subTitle" idx="1"/>
          </p:nvPr>
        </p:nvSpPr>
        <p:spPr>
          <a:xfrm>
            <a:off x="4495800" y="4876800"/>
            <a:ext cx="4495800" cy="1676400"/>
          </a:xfrm>
        </p:spPr>
        <p:txBody>
          <a:bodyPr>
            <a:normAutofit fontScale="92500" lnSpcReduction="10000"/>
          </a:bodyPr>
          <a:lstStyle/>
          <a:p>
            <a:r>
              <a:rPr lang="en-US" sz="2800" dirty="0" smtClean="0">
                <a:solidFill>
                  <a:schemeClr val="tx1"/>
                </a:solidFill>
              </a:rPr>
              <a:t>Prof. JIGISHA TRIVEDI</a:t>
            </a:r>
          </a:p>
          <a:p>
            <a:r>
              <a:rPr lang="en-US" sz="2800" dirty="0" smtClean="0">
                <a:solidFill>
                  <a:schemeClr val="tx1"/>
                </a:solidFill>
              </a:rPr>
              <a:t>INFORMATION TECHNOLOGY</a:t>
            </a:r>
          </a:p>
          <a:p>
            <a:r>
              <a:rPr lang="en-US" sz="2800" dirty="0" smtClean="0">
                <a:solidFill>
                  <a:schemeClr val="tx1"/>
                </a:solidFill>
              </a:rPr>
              <a:t>SPCE</a:t>
            </a:r>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a:t>
            </a:r>
          </a:p>
        </p:txBody>
      </p:sp>
      <p:sp>
        <p:nvSpPr>
          <p:cNvPr id="3" name="Content Placeholder 2"/>
          <p:cNvSpPr>
            <a:spLocks noGrp="1"/>
          </p:cNvSpPr>
          <p:nvPr>
            <p:ph sz="quarter" idx="1"/>
          </p:nvPr>
        </p:nvSpPr>
        <p:spPr/>
        <p:txBody>
          <a:bodyPr>
            <a:normAutofit/>
          </a:bodyPr>
          <a:lstStyle/>
          <a:p>
            <a:r>
              <a:rPr lang="en-US" dirty="0" smtClean="0"/>
              <a:t>A </a:t>
            </a:r>
            <a:r>
              <a:rPr lang="en-US" dirty="0"/>
              <a:t>user interface is the system by which people (users) interact with a machine</a:t>
            </a:r>
            <a:r>
              <a:rPr lang="en-US" dirty="0" smtClean="0"/>
              <a:t>.</a:t>
            </a:r>
          </a:p>
          <a:p>
            <a:r>
              <a:rPr lang="en-US" dirty="0" smtClean="0"/>
              <a:t> </a:t>
            </a:r>
            <a:r>
              <a:rPr lang="en-US" dirty="0"/>
              <a:t>The user interface includes hardware (physical) and software (logical) components</a:t>
            </a:r>
            <a:r>
              <a:rPr lang="en-US" dirty="0" smtClean="0"/>
              <a:t>.</a:t>
            </a:r>
          </a:p>
          <a:p>
            <a:r>
              <a:rPr lang="en-US" dirty="0" smtClean="0"/>
              <a:t> </a:t>
            </a:r>
            <a:r>
              <a:rPr lang="en-US" dirty="0"/>
              <a:t>User interfaces exist for various systems, and provide a means of: </a:t>
            </a:r>
            <a:endParaRPr lang="en-US" dirty="0" smtClean="0"/>
          </a:p>
          <a:p>
            <a:pPr lvl="1"/>
            <a:r>
              <a:rPr lang="en-US" dirty="0" smtClean="0">
                <a:solidFill>
                  <a:srgbClr val="FF0000"/>
                </a:solidFill>
              </a:rPr>
              <a:t>Input</a:t>
            </a:r>
            <a:r>
              <a:rPr lang="en-US" dirty="0" smtClean="0"/>
              <a:t>- </a:t>
            </a:r>
            <a:r>
              <a:rPr lang="en-US" dirty="0"/>
              <a:t>allowing the users to manipulate a system (</a:t>
            </a:r>
            <a:r>
              <a:rPr lang="en-US" dirty="0" err="1"/>
              <a:t>i.e</a:t>
            </a:r>
            <a:r>
              <a:rPr lang="en-US" dirty="0"/>
              <a:t> using it) </a:t>
            </a:r>
            <a:endParaRPr lang="en-US" dirty="0" smtClean="0"/>
          </a:p>
          <a:p>
            <a:pPr lvl="1"/>
            <a:r>
              <a:rPr lang="en-US" dirty="0" smtClean="0">
                <a:solidFill>
                  <a:srgbClr val="FF0000"/>
                </a:solidFill>
              </a:rPr>
              <a:t>Output</a:t>
            </a:r>
            <a:r>
              <a:rPr lang="en-US" dirty="0" smtClean="0"/>
              <a:t>- </a:t>
            </a:r>
            <a:r>
              <a:rPr lang="en-US" dirty="0"/>
              <a:t>allowing the system to indicate the effects of the users' manipulation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 are some more scenarios where you might encounter iceberg-related drama:</a:t>
            </a:r>
            <a:endParaRPr lang="en-US" dirty="0"/>
          </a:p>
        </p:txBody>
      </p:sp>
      <p:sp>
        <p:nvSpPr>
          <p:cNvPr id="3" name="Content Placeholder 2"/>
          <p:cNvSpPr>
            <a:spLocks noGrp="1"/>
          </p:cNvSpPr>
          <p:nvPr>
            <p:ph sz="quarter" idx="1"/>
          </p:nvPr>
        </p:nvSpPr>
        <p:spPr/>
        <p:txBody>
          <a:bodyPr>
            <a:normAutofit fontScale="92500"/>
          </a:bodyPr>
          <a:lstStyle/>
          <a:p>
            <a:r>
              <a:rPr lang="en-US" b="1" dirty="0" smtClean="0"/>
              <a:t>Someone made a pretty</a:t>
            </a:r>
            <a:r>
              <a:rPr lang="en-US" dirty="0" smtClean="0"/>
              <a:t> — The obsessive desire of some stakeholder or even designers to rush to screen designs results in everyone believing something already has been thought-through, is based on evidence of user need </a:t>
            </a:r>
            <a:r>
              <a:rPr lang="en-US" smtClean="0"/>
              <a:t>or behavior, </a:t>
            </a:r>
            <a:r>
              <a:rPr lang="en-US" dirty="0" smtClean="0"/>
              <a:t>has consensus behind it, is usable, accessible profitable, buildable, or even… finished and live.</a:t>
            </a:r>
          </a:p>
          <a:p>
            <a:r>
              <a:rPr lang="en-US" b="1" dirty="0" smtClean="0"/>
              <a:t>Too many assumptions</a:t>
            </a:r>
            <a:r>
              <a:rPr lang="en-US" dirty="0" smtClean="0"/>
              <a:t> — Humans like to think they know things. See above. So they assume things based on a combination of past experience and how they want the world to be. Asking questions removes risk. Forging ahead with only assumptions will result in iceberg impact.</a:t>
            </a:r>
          </a:p>
          <a:p>
            <a:pPr>
              <a:buNone/>
            </a:pP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Subjective complexity</a:t>
            </a:r>
            <a:br>
              <a:rPr lang="en-US" dirty="0" smtClean="0"/>
            </a:br>
            <a:endParaRPr lang="en-US" dirty="0"/>
          </a:p>
        </p:txBody>
      </p:sp>
      <p:sp>
        <p:nvSpPr>
          <p:cNvPr id="3" name="Content Placeholder 2"/>
          <p:cNvSpPr>
            <a:spLocks noGrp="1"/>
          </p:cNvSpPr>
          <p:nvPr>
            <p:ph sz="quarter" idx="1"/>
          </p:nvPr>
        </p:nvSpPr>
        <p:spPr/>
        <p:txBody>
          <a:bodyPr>
            <a:normAutofit lnSpcReduction="10000"/>
          </a:bodyPr>
          <a:lstStyle/>
          <a:p>
            <a:r>
              <a:rPr lang="en-US" dirty="0" smtClean="0"/>
              <a:t>We encounter subjective complexity when we master a musical instrument. Let’s take a look at playing a Chopin piece on the piano.</a:t>
            </a:r>
          </a:p>
          <a:p>
            <a:r>
              <a:rPr lang="en-US" dirty="0" smtClean="0"/>
              <a:t> For a beginner, reading sheet music is complex. Playing them in the appropriate rhythm, harmony and later on with two hands is difficult. Is playing the piano a complex task? Yes, it is, at least for the beginner. For somebody with years of experience that is not the case anymore.</a:t>
            </a:r>
          </a:p>
          <a:p>
            <a:r>
              <a:rPr lang="en-US" dirty="0" smtClean="0"/>
              <a:t>Enterprise organizations and software for professionals are also complex. We need to understand our perception of complexity and how to manage it.</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a:t>
            </a:r>
            <a:r>
              <a:rPr lang="en-US" dirty="0" err="1" smtClean="0"/>
              <a:t>vs</a:t>
            </a:r>
            <a:r>
              <a:rPr lang="en-US" dirty="0" smtClean="0"/>
              <a:t> Complicated</a:t>
            </a:r>
            <a:br>
              <a:rPr lang="en-US" dirty="0" smtClean="0"/>
            </a:br>
            <a:endParaRPr lang="en-US" dirty="0"/>
          </a:p>
        </p:txBody>
      </p:sp>
      <p:sp>
        <p:nvSpPr>
          <p:cNvPr id="3" name="Content Placeholder 2"/>
          <p:cNvSpPr>
            <a:spLocks noGrp="1"/>
          </p:cNvSpPr>
          <p:nvPr>
            <p:ph sz="quarter" idx="1"/>
          </p:nvPr>
        </p:nvSpPr>
        <p:spPr/>
        <p:txBody>
          <a:bodyPr>
            <a:normAutofit lnSpcReduction="10000"/>
          </a:bodyPr>
          <a:lstStyle/>
          <a:p>
            <a:r>
              <a:rPr lang="en-US" dirty="0" smtClean="0"/>
              <a:t>People have the desire to make things simple. Which is good, because things can be unnecessarily complicated at times. </a:t>
            </a:r>
          </a:p>
          <a:p>
            <a:r>
              <a:rPr lang="en-US" i="1" dirty="0" smtClean="0"/>
              <a:t>Complicated</a:t>
            </a:r>
            <a:r>
              <a:rPr lang="en-US" dirty="0" smtClean="0"/>
              <a:t> is usually the term of how we react to complexity when we don’t understand it. </a:t>
            </a:r>
          </a:p>
          <a:p>
            <a:r>
              <a:rPr lang="en-US" dirty="0" smtClean="0"/>
              <a:t>A bus schedule with no regular intervals is complicated.</a:t>
            </a:r>
          </a:p>
          <a:p>
            <a:r>
              <a:rPr lang="en-US" dirty="0" smtClean="0"/>
              <a:t> A software that does not follow interaction standards is complicated. Often products are extended with features that sell well, but make usage more complicated. Do we need a water kettle with a WIFI-module so my mobile app can display the water temperature? Simply not. </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a:t>
            </a:r>
            <a:r>
              <a:rPr lang="en-US" dirty="0" err="1" smtClean="0"/>
              <a:t>vs</a:t>
            </a:r>
            <a:r>
              <a:rPr lang="en-US" dirty="0" smtClean="0"/>
              <a:t> Complicated</a:t>
            </a:r>
            <a:endParaRPr lang="en-US" dirty="0"/>
          </a:p>
        </p:txBody>
      </p:sp>
      <p:sp>
        <p:nvSpPr>
          <p:cNvPr id="3" name="Content Placeholder 2"/>
          <p:cNvSpPr>
            <a:spLocks noGrp="1"/>
          </p:cNvSpPr>
          <p:nvPr>
            <p:ph sz="quarter" idx="1"/>
          </p:nvPr>
        </p:nvSpPr>
        <p:spPr/>
        <p:txBody>
          <a:bodyPr/>
          <a:lstStyle/>
          <a:p>
            <a:r>
              <a:rPr lang="en-US" dirty="0" smtClean="0"/>
              <a:t>This principle which applies to science applies to product design as well. The most interesting part in Einstein’s quote are the last three words “but no simpler”. Simplification is necessary. But there is a point, simplification reaches a limit. The limit is an unavoidable complexity. It can show up in two areas:</a:t>
            </a:r>
          </a:p>
          <a:p>
            <a:r>
              <a:rPr lang="en-US" dirty="0" smtClean="0"/>
              <a:t>1. Users work with products and produce complex work (think about 3D animation, CAD models or process automation)</a:t>
            </a:r>
            <a:br>
              <a:rPr lang="en-US" dirty="0" smtClean="0"/>
            </a:br>
            <a:r>
              <a:rPr lang="en-US" dirty="0" smtClean="0"/>
              <a:t>2. Products by themselves cover plenty of features and are complex to use</a:t>
            </a:r>
          </a:p>
          <a:p>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026" name="Picture 2" descr="C:\Users\Administrator\Downloads\1_bSxJEo3HcPqb-mrKv1qItA.jpeg"/>
          <p:cNvPicPr>
            <a:picLocks noChangeAspect="1" noChangeArrowheads="1"/>
          </p:cNvPicPr>
          <p:nvPr/>
        </p:nvPicPr>
        <p:blipFill>
          <a:blip r:embed="rId2"/>
          <a:srcRect/>
          <a:stretch>
            <a:fillRect/>
          </a:stretch>
        </p:blipFill>
        <p:spPr bwMode="auto">
          <a:xfrm>
            <a:off x="227012" y="1600200"/>
            <a:ext cx="8535988" cy="4792347"/>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complex systems</a:t>
            </a:r>
            <a:br>
              <a:rPr lang="en-US" dirty="0" smtClean="0"/>
            </a:br>
            <a:endParaRPr lang="en-US" dirty="0"/>
          </a:p>
        </p:txBody>
      </p:sp>
      <p:sp>
        <p:nvSpPr>
          <p:cNvPr id="3" name="Content Placeholder 2"/>
          <p:cNvSpPr>
            <a:spLocks noGrp="1"/>
          </p:cNvSpPr>
          <p:nvPr>
            <p:ph sz="quarter" idx="1"/>
          </p:nvPr>
        </p:nvSpPr>
        <p:spPr/>
        <p:txBody>
          <a:bodyPr/>
          <a:lstStyle/>
          <a:p>
            <a:r>
              <a:rPr lang="en-US" dirty="0" smtClean="0"/>
              <a:t>Once we recognize and remove unnecessary complicated elements, we can use methods to handle unavoidable complexity. </a:t>
            </a:r>
          </a:p>
          <a:p>
            <a:r>
              <a:rPr lang="en-US" dirty="0" smtClean="0"/>
              <a:t>These are mental models, structure, just-in-time knowledge, shortcuts, motivation (when the brain produces dopamine) and filtering.</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is part of every business</a:t>
            </a:r>
            <a:br>
              <a:rPr lang="en-US" dirty="0" smtClean="0"/>
            </a:br>
            <a:endParaRPr lang="en-US" dirty="0"/>
          </a:p>
        </p:txBody>
      </p:sp>
      <p:sp>
        <p:nvSpPr>
          <p:cNvPr id="3" name="Content Placeholder 2"/>
          <p:cNvSpPr>
            <a:spLocks noGrp="1"/>
          </p:cNvSpPr>
          <p:nvPr>
            <p:ph sz="quarter" idx="1"/>
          </p:nvPr>
        </p:nvSpPr>
        <p:spPr/>
        <p:txBody>
          <a:bodyPr/>
          <a:lstStyle/>
          <a:p>
            <a:r>
              <a:rPr lang="en-US" dirty="0" smtClean="0"/>
              <a:t>Face it. Complexity shouldn’t discourage us, rather, we should see the opportunity.</a:t>
            </a:r>
          </a:p>
          <a:p>
            <a:r>
              <a:rPr lang="en-US" dirty="0" smtClean="0"/>
              <a:t> It can be rich and rewarding where simplicity is boring. </a:t>
            </a:r>
          </a:p>
          <a:p>
            <a:r>
              <a:rPr lang="en-US" dirty="0" smtClean="0"/>
              <a:t>What matters to product design, matters to life. Tackle complexity and make it understandable.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dirty="0" smtClean="0"/>
              <a:t>UI: </a:t>
            </a:r>
            <a:r>
              <a:rPr lang="en-US" sz="3600" strike="sngStrike" dirty="0" smtClean="0">
                <a:solidFill>
                  <a:srgbClr val="FF0000"/>
                </a:solidFill>
              </a:rPr>
              <a:t>Web </a:t>
            </a:r>
            <a:r>
              <a:rPr lang="en-US" sz="3600" strike="sngStrike" dirty="0">
                <a:solidFill>
                  <a:srgbClr val="FF0000"/>
                </a:solidFill>
              </a:rPr>
              <a:t>vs. touch  </a:t>
            </a:r>
            <a:r>
              <a:rPr lang="en-US" sz="3600" strike="sngStrike" dirty="0" smtClean="0">
                <a:solidFill>
                  <a:srgbClr val="FF0000"/>
                </a:solidFill>
              </a:rPr>
              <a:t> </a:t>
            </a:r>
            <a:r>
              <a:rPr lang="en-US" sz="3600" dirty="0" smtClean="0"/>
              <a:t>Responsiveness</a:t>
            </a:r>
            <a:r>
              <a:rPr lang="en-US" dirty="0" smtClean="0"/>
              <a:t> </a:t>
            </a:r>
            <a:endParaRPr lang="en-US" dirty="0"/>
          </a:p>
        </p:txBody>
      </p:sp>
      <p:sp>
        <p:nvSpPr>
          <p:cNvPr id="3" name="Content Placeholder 2"/>
          <p:cNvSpPr>
            <a:spLocks noGrp="1"/>
          </p:cNvSpPr>
          <p:nvPr>
            <p:ph sz="quarter"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97240" y="1219200"/>
            <a:ext cx="946984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Between UI and UX</a:t>
            </a:r>
            <a:endParaRPr lang="en-US" dirty="0"/>
          </a:p>
        </p:txBody>
      </p:sp>
      <p:sp>
        <p:nvSpPr>
          <p:cNvPr id="3" name="Content Placeholder 2"/>
          <p:cNvSpPr>
            <a:spLocks noGrp="1"/>
          </p:cNvSpPr>
          <p:nvPr>
            <p:ph sz="quarter" idx="1"/>
          </p:nvPr>
        </p:nvSpPr>
        <p:spPr/>
        <p:txBody>
          <a:bodyPr/>
          <a:lstStyle/>
          <a:p>
            <a:r>
              <a:rPr lang="en-US" sz="3600" dirty="0"/>
              <a:t>UI fulfills two key UX needs</a:t>
            </a:r>
            <a:r>
              <a:rPr lang="en-US" sz="3600" dirty="0" smtClean="0"/>
              <a:t>:</a:t>
            </a:r>
          </a:p>
          <a:p>
            <a:pPr lvl="1"/>
            <a:r>
              <a:rPr lang="en-US" sz="3200" dirty="0" smtClean="0"/>
              <a:t>Interactions </a:t>
            </a:r>
            <a:r>
              <a:rPr lang="en-US" sz="3200" dirty="0"/>
              <a:t>and Look and </a:t>
            </a:r>
            <a:r>
              <a:rPr lang="en-US" sz="3200" dirty="0" smtClean="0"/>
              <a:t>Feel</a:t>
            </a:r>
          </a:p>
          <a:p>
            <a:pPr lvl="1"/>
            <a:r>
              <a:rPr lang="en-US" sz="3200" dirty="0" smtClean="0"/>
              <a:t>Access</a:t>
            </a:r>
            <a:endParaRPr lang="en-US" sz="3200" dirty="0"/>
          </a:p>
          <a:p>
            <a:endParaRPr lang="en-US" dirty="0"/>
          </a:p>
        </p:txBody>
      </p:sp>
      <p:pic>
        <p:nvPicPr>
          <p:cNvPr id="1026" name="Picture 2" descr="D:\JIGISHA\3171610\UX.png"/>
          <p:cNvPicPr>
            <a:picLocks noChangeAspect="1" noChangeArrowheads="1"/>
          </p:cNvPicPr>
          <p:nvPr/>
        </p:nvPicPr>
        <p:blipFill>
          <a:blip r:embed="rId2" cstate="print"/>
          <a:srcRect/>
          <a:stretch>
            <a:fillRect/>
          </a:stretch>
        </p:blipFill>
        <p:spPr bwMode="auto">
          <a:xfrm>
            <a:off x="4953000" y="2743200"/>
            <a:ext cx="4038600" cy="3994328"/>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467600" cy="1143000"/>
          </a:xfrm>
        </p:spPr>
        <p:txBody>
          <a:bodyPr>
            <a:normAutofit/>
          </a:bodyPr>
          <a:lstStyle/>
          <a:p>
            <a:r>
              <a:rPr lang="en-US" dirty="0" smtClean="0"/>
              <a:t>Where Do we Start? </a:t>
            </a:r>
            <a:r>
              <a:rPr lang="en-US" sz="2400" dirty="0" smtClean="0"/>
              <a:t>Define it </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What is my product? </a:t>
            </a:r>
            <a:r>
              <a:rPr lang="en-US" dirty="0" smtClean="0">
                <a:solidFill>
                  <a:schemeClr val="tx1">
                    <a:lumMod val="50000"/>
                    <a:lumOff val="50000"/>
                  </a:schemeClr>
                </a:solidFill>
              </a:rPr>
              <a:t>(service, game, e-commerce, content…) </a:t>
            </a:r>
          </a:p>
          <a:p>
            <a:r>
              <a:rPr lang="en-US" dirty="0" smtClean="0"/>
              <a:t>What do I offer? </a:t>
            </a:r>
            <a:r>
              <a:rPr lang="en-US" dirty="0" smtClean="0">
                <a:solidFill>
                  <a:schemeClr val="tx1">
                    <a:lumMod val="50000"/>
                    <a:lumOff val="50000"/>
                  </a:schemeClr>
                </a:solidFill>
              </a:rPr>
              <a:t>(something new, a new approach, cool twist…) </a:t>
            </a:r>
          </a:p>
          <a:p>
            <a:r>
              <a:rPr lang="en-US" dirty="0" smtClean="0"/>
              <a:t>Who is my target audience? </a:t>
            </a:r>
            <a:r>
              <a:rPr lang="en-US" dirty="0" smtClean="0">
                <a:solidFill>
                  <a:schemeClr val="tx1">
                    <a:lumMod val="50000"/>
                    <a:lumOff val="50000"/>
                  </a:schemeClr>
                </a:solidFill>
              </a:rPr>
              <a:t>(teenagers, students, parents, men, women…) </a:t>
            </a:r>
          </a:p>
          <a:p>
            <a:r>
              <a:rPr lang="en-US" dirty="0" smtClean="0"/>
              <a:t>What is my competitive advantage? </a:t>
            </a:r>
          </a:p>
          <a:p>
            <a:r>
              <a:rPr lang="en-US" dirty="0" smtClean="0"/>
              <a:t>What do I want them to do? </a:t>
            </a:r>
            <a:r>
              <a:rPr lang="en-US" dirty="0" smtClean="0">
                <a:solidFill>
                  <a:schemeClr val="tx1">
                    <a:lumMod val="50000"/>
                    <a:lumOff val="50000"/>
                  </a:schemeClr>
                </a:solidFill>
              </a:rPr>
              <a:t>(action items/ 1-2-3, sign-up, buy, share…) </a:t>
            </a:r>
          </a:p>
          <a:p>
            <a:r>
              <a:rPr lang="en-US" dirty="0" smtClean="0"/>
              <a:t>Hierarchy </a:t>
            </a:r>
          </a:p>
          <a:p>
            <a:r>
              <a:rPr lang="en-US" dirty="0" smtClean="0"/>
              <a:t>Basic scenarios </a:t>
            </a:r>
            <a:r>
              <a:rPr lang="en-US" dirty="0" smtClean="0">
                <a:solidFill>
                  <a:schemeClr val="tx1">
                    <a:lumMod val="50000"/>
                    <a:lumOff val="50000"/>
                  </a:schemeClr>
                </a:solidFill>
              </a:rPr>
              <a:t>(“A person walks into a bar…”) </a:t>
            </a:r>
          </a:p>
          <a:p>
            <a:r>
              <a:rPr lang="en-US" dirty="0" smtClean="0"/>
              <a:t>Simulate your design through your main features </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sz="quarter" idx="1"/>
          </p:nvPr>
        </p:nvPicPr>
        <p:blipFill>
          <a:blip r:embed="rId2"/>
          <a:srcRect/>
          <a:stretch>
            <a:fillRect/>
          </a:stretch>
        </p:blipFill>
        <p:spPr bwMode="auto">
          <a:xfrm>
            <a:off x="152400" y="309073"/>
            <a:ext cx="8796086" cy="60155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mtClean="0"/>
              <a:t>DESIGN IS HARD</a:t>
            </a:r>
            <a:endParaRPr lang="en-US" dirty="0"/>
          </a:p>
        </p:txBody>
      </p:sp>
      <p:pic>
        <p:nvPicPr>
          <p:cNvPr id="3074" name="Picture 2"/>
          <p:cNvPicPr>
            <a:picLocks noGrp="1" noChangeAspect="1" noChangeArrowheads="1"/>
          </p:cNvPicPr>
          <p:nvPr>
            <p:ph sz="quarter" idx="1"/>
          </p:nvPr>
        </p:nvPicPr>
        <p:blipFill>
          <a:blip r:embed="rId2"/>
          <a:srcRect/>
          <a:stretch>
            <a:fillRect/>
          </a:stretch>
        </p:blipFill>
        <p:spPr bwMode="auto">
          <a:xfrm>
            <a:off x="762000" y="1586230"/>
            <a:ext cx="4419600" cy="4058666"/>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5715000" y="1441543"/>
            <a:ext cx="2971800" cy="44496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WHAT IS A GOOD DESIGN?</a:t>
            </a:r>
            <a:endParaRPr lang="en-US" dirty="0"/>
          </a:p>
        </p:txBody>
      </p:sp>
      <p:sp>
        <p:nvSpPr>
          <p:cNvPr id="3" name="Content Placeholder 2"/>
          <p:cNvSpPr>
            <a:spLocks noGrp="1"/>
          </p:cNvSpPr>
          <p:nvPr>
            <p:ph sz="quarter" idx="1"/>
          </p:nvPr>
        </p:nvSpPr>
        <p:spPr/>
        <p:txBody>
          <a:bodyPr>
            <a:normAutofit/>
          </a:bodyPr>
          <a:lstStyle/>
          <a:p>
            <a:endParaRPr lang="en-US" dirty="0" smtClean="0"/>
          </a:p>
          <a:p>
            <a:r>
              <a:rPr lang="en-US" dirty="0" smtClean="0"/>
              <a:t>A solution that serves the users and satisfies the client</a:t>
            </a:r>
          </a:p>
          <a:p>
            <a:r>
              <a:rPr lang="en-US" dirty="0" smtClean="0"/>
              <a:t>Does what the users need and want</a:t>
            </a:r>
          </a:p>
          <a:p>
            <a:r>
              <a:rPr lang="en-US" dirty="0" smtClean="0"/>
              <a:t>Natural to use</a:t>
            </a:r>
          </a:p>
          <a:p>
            <a:r>
              <a:rPr lang="en-US" dirty="0" smtClean="0"/>
              <a:t>Helps them avoid trouble</a:t>
            </a:r>
          </a:p>
          <a:p>
            <a:endParaRPr lang="en-US" dirty="0" smtClean="0"/>
          </a:p>
          <a:p>
            <a:pPr algn="ctr">
              <a:buNone/>
            </a:pPr>
            <a:r>
              <a:rPr lang="en-US" b="1" dirty="0" smtClean="0"/>
              <a:t>Easy to say, very hard to do well</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USER CENTERED DESIGN</a:t>
            </a:r>
            <a:br>
              <a:rPr lang="en-US" b="1" dirty="0" smtClean="0"/>
            </a:br>
            <a:endParaRPr lang="en-US" dirty="0"/>
          </a:p>
        </p:txBody>
      </p:sp>
      <p:sp>
        <p:nvSpPr>
          <p:cNvPr id="3" name="Content Placeholder 2"/>
          <p:cNvSpPr>
            <a:spLocks noGrp="1"/>
          </p:cNvSpPr>
          <p:nvPr>
            <p:ph sz="quarter" idx="1"/>
          </p:nvPr>
        </p:nvSpPr>
        <p:spPr/>
        <p:txBody>
          <a:bodyPr>
            <a:normAutofit/>
          </a:bodyPr>
          <a:lstStyle/>
          <a:p>
            <a:r>
              <a:rPr lang="en-US" dirty="0" smtClean="0"/>
              <a:t>Three simple Steps:</a:t>
            </a:r>
          </a:p>
          <a:p>
            <a:pPr lvl="1"/>
            <a:r>
              <a:rPr lang="en-US" dirty="0" smtClean="0"/>
              <a:t>Identify who the users are</a:t>
            </a:r>
          </a:p>
          <a:p>
            <a:pPr lvl="1"/>
            <a:r>
              <a:rPr lang="en-US" dirty="0" smtClean="0"/>
              <a:t>Identify what they want to accomplish</a:t>
            </a:r>
          </a:p>
          <a:p>
            <a:pPr lvl="1"/>
            <a:r>
              <a:rPr lang="en-US" dirty="0" smtClean="0"/>
              <a:t>Constantly assess (1) and (2)</a:t>
            </a:r>
          </a:p>
          <a:p>
            <a:endParaRPr lang="en-US" dirty="0"/>
          </a:p>
        </p:txBody>
      </p:sp>
      <p:pic>
        <p:nvPicPr>
          <p:cNvPr id="4" name="Picture 2"/>
          <p:cNvPicPr>
            <a:picLocks noChangeAspect="1" noChangeArrowheads="1"/>
          </p:cNvPicPr>
          <p:nvPr/>
        </p:nvPicPr>
        <p:blipFill>
          <a:blip r:embed="rId2"/>
          <a:srcRect/>
          <a:stretch>
            <a:fillRect/>
          </a:stretch>
        </p:blipFill>
        <p:spPr bwMode="auto">
          <a:xfrm>
            <a:off x="304800" y="3810000"/>
            <a:ext cx="1828800" cy="3048000"/>
          </a:xfrm>
          <a:prstGeom prst="rect">
            <a:avLst/>
          </a:prstGeom>
          <a:noFill/>
          <a:ln w="9525">
            <a:noFill/>
            <a:miter lim="800000"/>
            <a:headEnd/>
            <a:tailEnd/>
          </a:ln>
          <a:effectLst/>
        </p:spPr>
      </p:pic>
      <p:sp>
        <p:nvSpPr>
          <p:cNvPr id="6" name="TextBox 5"/>
          <p:cNvSpPr txBox="1"/>
          <p:nvPr/>
        </p:nvSpPr>
        <p:spPr>
          <a:xfrm>
            <a:off x="2971800" y="4419600"/>
            <a:ext cx="4267200" cy="1200329"/>
          </a:xfrm>
          <a:prstGeom prst="rect">
            <a:avLst/>
          </a:prstGeom>
          <a:noFill/>
        </p:spPr>
        <p:txBody>
          <a:bodyPr wrap="square" rtlCol="0">
            <a:spAutoFit/>
          </a:bodyPr>
          <a:lstStyle/>
          <a:p>
            <a:r>
              <a:rPr lang="en-US" sz="2400" dirty="0" smtClean="0">
                <a:solidFill>
                  <a:srgbClr val="FF0000"/>
                </a:solidFill>
              </a:rPr>
              <a:t>Is it a good design if ~10% of users can’t really use it easily?</a:t>
            </a:r>
          </a:p>
          <a:p>
            <a:endParaRPr lang="en-US" sz="2400"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457200" y="609600"/>
            <a:ext cx="4038600" cy="5516563"/>
          </a:xfrm>
        </p:spPr>
        <p:txBody>
          <a:bodyPr>
            <a:normAutofit fontScale="92500" lnSpcReduction="20000"/>
          </a:bodyPr>
          <a:lstStyle/>
          <a:p>
            <a:r>
              <a:rPr lang="en-US" b="1" dirty="0" smtClean="0"/>
              <a:t>HUMAN CAPABILITIES</a:t>
            </a:r>
          </a:p>
          <a:p>
            <a:endParaRPr lang="en-US" b="1" dirty="0" smtClean="0"/>
          </a:p>
          <a:p>
            <a:pPr>
              <a:lnSpc>
                <a:spcPct val="120000"/>
              </a:lnSpc>
            </a:pPr>
            <a:endParaRPr lang="en-US" dirty="0" smtClean="0"/>
          </a:p>
          <a:p>
            <a:pPr>
              <a:lnSpc>
                <a:spcPct val="120000"/>
              </a:lnSpc>
            </a:pPr>
            <a:r>
              <a:rPr lang="en-US" dirty="0" smtClean="0"/>
              <a:t>Memory</a:t>
            </a:r>
          </a:p>
          <a:p>
            <a:pPr>
              <a:lnSpc>
                <a:spcPct val="120000"/>
              </a:lnSpc>
            </a:pPr>
            <a:r>
              <a:rPr lang="en-US" dirty="0" smtClean="0"/>
              <a:t>Attention</a:t>
            </a:r>
          </a:p>
          <a:p>
            <a:pPr>
              <a:lnSpc>
                <a:spcPct val="120000"/>
              </a:lnSpc>
            </a:pPr>
            <a:r>
              <a:rPr lang="en-US" dirty="0" smtClean="0"/>
              <a:t>Visual and Audio Perception</a:t>
            </a:r>
          </a:p>
          <a:p>
            <a:pPr>
              <a:lnSpc>
                <a:spcPct val="120000"/>
              </a:lnSpc>
            </a:pPr>
            <a:r>
              <a:rPr lang="en-US" dirty="0" smtClean="0"/>
              <a:t>Learning</a:t>
            </a:r>
          </a:p>
          <a:p>
            <a:pPr>
              <a:lnSpc>
                <a:spcPct val="120000"/>
              </a:lnSpc>
            </a:pPr>
            <a:r>
              <a:rPr lang="en-US" dirty="0" smtClean="0"/>
              <a:t>Language + Communication</a:t>
            </a:r>
          </a:p>
          <a:p>
            <a:pPr>
              <a:lnSpc>
                <a:spcPct val="120000"/>
              </a:lnSpc>
            </a:pPr>
            <a:r>
              <a:rPr lang="en-US" dirty="0" smtClean="0"/>
              <a:t>Touch</a:t>
            </a:r>
          </a:p>
          <a:p>
            <a:pPr>
              <a:lnSpc>
                <a:spcPct val="120000"/>
              </a:lnSpc>
            </a:pPr>
            <a:r>
              <a:rPr lang="en-US" dirty="0" smtClean="0"/>
              <a:t>Ergonomics (sense of fit)</a:t>
            </a:r>
          </a:p>
          <a:p>
            <a:endParaRPr lang="en-US" dirty="0" smtClean="0"/>
          </a:p>
        </p:txBody>
      </p:sp>
      <p:sp>
        <p:nvSpPr>
          <p:cNvPr id="4" name="Content Placeholder 3"/>
          <p:cNvSpPr>
            <a:spLocks noGrp="1"/>
          </p:cNvSpPr>
          <p:nvPr>
            <p:ph sz="quarter" idx="2"/>
          </p:nvPr>
        </p:nvSpPr>
        <p:spPr>
          <a:xfrm>
            <a:off x="4648200" y="609600"/>
            <a:ext cx="4038600" cy="5516563"/>
          </a:xfrm>
        </p:spPr>
        <p:txBody>
          <a:bodyPr>
            <a:normAutofit fontScale="92500" lnSpcReduction="20000"/>
          </a:bodyPr>
          <a:lstStyle/>
          <a:p>
            <a:r>
              <a:rPr lang="en-US" b="1" dirty="0" smtClean="0"/>
              <a:t>VALUES &amp; SENSIBILITIES</a:t>
            </a:r>
          </a:p>
          <a:p>
            <a:endParaRPr lang="en-US" dirty="0" smtClean="0"/>
          </a:p>
          <a:p>
            <a:pPr>
              <a:lnSpc>
                <a:spcPct val="120000"/>
              </a:lnSpc>
            </a:pPr>
            <a:r>
              <a:rPr lang="en-US" dirty="0" smtClean="0"/>
              <a:t>Level of experience </a:t>
            </a:r>
          </a:p>
          <a:p>
            <a:pPr>
              <a:lnSpc>
                <a:spcPct val="120000"/>
              </a:lnSpc>
            </a:pPr>
            <a:r>
              <a:rPr lang="en-US" dirty="0" smtClean="0"/>
              <a:t>Physical or mental capabilities and limitations</a:t>
            </a:r>
          </a:p>
          <a:p>
            <a:pPr>
              <a:lnSpc>
                <a:spcPct val="120000"/>
              </a:lnSpc>
            </a:pPr>
            <a:r>
              <a:rPr lang="en-US" dirty="0" smtClean="0"/>
              <a:t>Cultural expectations</a:t>
            </a:r>
          </a:p>
          <a:p>
            <a:pPr>
              <a:lnSpc>
                <a:spcPct val="120000"/>
              </a:lnSpc>
            </a:pPr>
            <a:r>
              <a:rPr lang="en-US" dirty="0" smtClean="0"/>
              <a:t>Language differences</a:t>
            </a:r>
          </a:p>
          <a:p>
            <a:pPr>
              <a:lnSpc>
                <a:spcPct val="120000"/>
              </a:lnSpc>
            </a:pPr>
            <a:r>
              <a:rPr lang="en-US" dirty="0" smtClean="0"/>
              <a:t>Senses of style</a:t>
            </a:r>
          </a:p>
          <a:p>
            <a:pPr>
              <a:lnSpc>
                <a:spcPct val="120000"/>
              </a:lnSpc>
            </a:pPr>
            <a:r>
              <a:rPr lang="en-US" dirty="0" smtClean="0"/>
              <a:t>Have different needs or values</a:t>
            </a:r>
          </a:p>
          <a:p>
            <a:pPr>
              <a:lnSpc>
                <a:spcPct val="120000"/>
              </a:lnSpc>
            </a:pPr>
            <a:r>
              <a:rPr lang="en-US" i="1" dirty="0" smtClean="0"/>
              <a:t>E.g., I want fast acceleration, but you want good fuel economy</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COLOR-BLIND PEOPLE USE OTHER CUES TO READ TRAFFIC LIGHTS</a:t>
            </a:r>
            <a:endParaRPr lang="en-US" dirty="0"/>
          </a:p>
        </p:txBody>
      </p:sp>
      <p:pic>
        <p:nvPicPr>
          <p:cNvPr id="4099" name="Picture 3"/>
          <p:cNvPicPr>
            <a:picLocks noGrp="1" noChangeAspect="1" noChangeArrowheads="1"/>
          </p:cNvPicPr>
          <p:nvPr>
            <p:ph sz="quarter" idx="1"/>
          </p:nvPr>
        </p:nvPicPr>
        <p:blipFill>
          <a:blip r:embed="rId2"/>
          <a:srcRect/>
          <a:stretch>
            <a:fillRect/>
          </a:stretch>
        </p:blipFill>
        <p:spPr bwMode="auto">
          <a:xfrm>
            <a:off x="457200" y="1752600"/>
            <a:ext cx="1846116" cy="4525963"/>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3505200" y="1752600"/>
            <a:ext cx="1864895" cy="45720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6517106" y="1752600"/>
            <a:ext cx="1864894"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UX </a:t>
            </a:r>
            <a:r>
              <a:rPr lang="en-US" dirty="0" smtClean="0"/>
              <a:t>:User Experience</a:t>
            </a:r>
            <a:r>
              <a:rPr lang="en-US" dirty="0"/>
              <a:t>	</a:t>
            </a:r>
            <a:br>
              <a:rPr lang="en-US" dirty="0"/>
            </a:br>
            <a:endParaRPr lang="en-US" dirty="0"/>
          </a:p>
        </p:txBody>
      </p:sp>
      <p:sp>
        <p:nvSpPr>
          <p:cNvPr id="3" name="Content Placeholder 2"/>
          <p:cNvSpPr>
            <a:spLocks noGrp="1"/>
          </p:cNvSpPr>
          <p:nvPr>
            <p:ph sz="quarter" idx="1"/>
          </p:nvPr>
        </p:nvSpPr>
        <p:spPr/>
        <p:txBody>
          <a:bodyPr>
            <a:normAutofit/>
          </a:bodyPr>
          <a:lstStyle/>
          <a:p>
            <a:r>
              <a:rPr lang="en-US" b="1" dirty="0"/>
              <a:t>User experience</a:t>
            </a:r>
            <a:r>
              <a:rPr lang="en-US" dirty="0"/>
              <a:t> (UX) is the interaction and experience users have with a company's products and services</a:t>
            </a:r>
            <a:r>
              <a:rPr lang="en-US" dirty="0" smtClean="0"/>
              <a:t>.</a:t>
            </a:r>
          </a:p>
          <a:p>
            <a:r>
              <a:rPr lang="en-US" dirty="0"/>
              <a:t>In general, user experience is simply how people feel when they use a product or service. </a:t>
            </a:r>
            <a:endParaRPr lang="en-US" dirty="0" smtClean="0"/>
          </a:p>
          <a:p>
            <a:r>
              <a:rPr lang="en-US" dirty="0" smtClean="0"/>
              <a:t>In most cases</a:t>
            </a:r>
            <a:r>
              <a:rPr lang="en-US" dirty="0"/>
              <a:t>, that product will be a website or an application of some form.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DESIGN PROCESS </a:t>
            </a:r>
            <a:endParaRPr lang="en-US" dirty="0"/>
          </a:p>
        </p:txBody>
      </p:sp>
      <p:sp>
        <p:nvSpPr>
          <p:cNvPr id="3" name="Content Placeholder 2"/>
          <p:cNvSpPr>
            <a:spLocks noGrp="1"/>
          </p:cNvSpPr>
          <p:nvPr>
            <p:ph sz="quarter" idx="1"/>
          </p:nvPr>
        </p:nvSpPr>
        <p:spPr/>
        <p:txBody>
          <a:bodyPr/>
          <a:lstStyle/>
          <a:p>
            <a:endParaRPr lang="en-US"/>
          </a:p>
        </p:txBody>
      </p:sp>
      <p:pic>
        <p:nvPicPr>
          <p:cNvPr id="1026" name="Picture 2" descr="D:\JIGISHA\3171610\30ecd9bcb38c4cd429e46fdcf949225c.jpg"/>
          <p:cNvPicPr>
            <a:picLocks noChangeAspect="1" noChangeArrowheads="1"/>
          </p:cNvPicPr>
          <p:nvPr/>
        </p:nvPicPr>
        <p:blipFill>
          <a:blip r:embed="rId2"/>
          <a:srcRect/>
          <a:stretch>
            <a:fillRect/>
          </a:stretch>
        </p:blipFill>
        <p:spPr bwMode="auto">
          <a:xfrm>
            <a:off x="364067" y="1600200"/>
            <a:ext cx="8398933" cy="47244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UX Life Cycle</a:t>
            </a:r>
            <a:endParaRPr lang="en-US" dirty="0"/>
          </a:p>
        </p:txBody>
      </p:sp>
      <p:sp>
        <p:nvSpPr>
          <p:cNvPr id="3" name="Content Placeholder 2"/>
          <p:cNvSpPr>
            <a:spLocks noGrp="1"/>
          </p:cNvSpPr>
          <p:nvPr>
            <p:ph sz="quarter" idx="1"/>
          </p:nvPr>
        </p:nvSpPr>
        <p:spPr/>
        <p:txBody>
          <a:bodyPr>
            <a:normAutofit/>
          </a:bodyPr>
          <a:lstStyle/>
          <a:p>
            <a:r>
              <a:rPr lang="en-US" dirty="0" smtClean="0"/>
              <a:t>Iterative, evaluation-centered, UX lifecycle</a:t>
            </a:r>
          </a:p>
          <a:p>
            <a:pPr>
              <a:buNone/>
            </a:pPr>
            <a:r>
              <a:rPr lang="en-US" dirty="0" smtClean="0"/>
              <a:t>    template to evolve UX design</a:t>
            </a:r>
          </a:p>
          <a:p>
            <a:r>
              <a:rPr lang="en-US" dirty="0" smtClean="0"/>
              <a:t>Iteration:</a:t>
            </a:r>
          </a:p>
          <a:p>
            <a:pPr lvl="1"/>
            <a:r>
              <a:rPr lang="en-US" dirty="0" smtClean="0"/>
              <a:t> All or part repeated for purpose of exploring, fixing, or refining design</a:t>
            </a:r>
          </a:p>
          <a:p>
            <a:r>
              <a:rPr lang="en-US" dirty="0" smtClean="0"/>
              <a:t>Lifecycle is structured framework consisting</a:t>
            </a:r>
          </a:p>
          <a:p>
            <a:pPr>
              <a:buNone/>
            </a:pPr>
            <a:r>
              <a:rPr lang="en-US" dirty="0" smtClean="0"/>
              <a:t>     of a series of stages and corresponding</a:t>
            </a:r>
          </a:p>
          <a:p>
            <a:pPr>
              <a:buNone/>
            </a:pPr>
            <a:r>
              <a:rPr lang="en-US" dirty="0" smtClean="0"/>
              <a:t>     activities.</a:t>
            </a:r>
          </a:p>
          <a:p>
            <a:r>
              <a:rPr lang="en-US" b="1" dirty="0" smtClean="0"/>
              <a:t>Template: </a:t>
            </a:r>
          </a:p>
          <a:p>
            <a:pPr lvl="1"/>
            <a:r>
              <a:rPr lang="en-US" b="1" dirty="0" smtClean="0"/>
              <a:t>a skeleton of development activities </a:t>
            </a:r>
            <a:r>
              <a:rPr lang="en-US" dirty="0" smtClean="0"/>
              <a:t>instantiated within each project</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p>
            <a:r>
              <a:rPr lang="en-US" dirty="0" smtClean="0"/>
              <a:t>Process Activities</a:t>
            </a:r>
            <a:endParaRPr lang="en-US" dirty="0"/>
          </a:p>
        </p:txBody>
      </p:sp>
      <p:sp>
        <p:nvSpPr>
          <p:cNvPr id="3" name="Content Placeholder 2"/>
          <p:cNvSpPr>
            <a:spLocks noGrp="1"/>
          </p:cNvSpPr>
          <p:nvPr>
            <p:ph sz="quarter" idx="1"/>
          </p:nvPr>
        </p:nvSpPr>
        <p:spPr>
          <a:xfrm>
            <a:off x="457200" y="1295400"/>
            <a:ext cx="8229600" cy="4830763"/>
          </a:xfrm>
        </p:spPr>
        <p:txBody>
          <a:bodyPr>
            <a:normAutofit fontScale="92500" lnSpcReduction="20000"/>
          </a:bodyPr>
          <a:lstStyle/>
          <a:p>
            <a:pPr>
              <a:buNone/>
            </a:pPr>
            <a:r>
              <a:rPr lang="en-US" dirty="0" smtClean="0"/>
              <a:t>• </a:t>
            </a:r>
            <a:r>
              <a:rPr lang="en-US" b="1" dirty="0" smtClean="0"/>
              <a:t>Analyze</a:t>
            </a:r>
          </a:p>
          <a:p>
            <a:pPr>
              <a:buNone/>
            </a:pPr>
            <a:r>
              <a:rPr lang="en-US" dirty="0" smtClean="0"/>
              <a:t>	– Contextual inquiry</a:t>
            </a:r>
          </a:p>
          <a:p>
            <a:pPr>
              <a:buNone/>
            </a:pPr>
            <a:r>
              <a:rPr lang="en-US" dirty="0" smtClean="0"/>
              <a:t>	– Contextual analysis</a:t>
            </a:r>
          </a:p>
          <a:p>
            <a:pPr>
              <a:buNone/>
            </a:pPr>
            <a:r>
              <a:rPr lang="en-US" dirty="0" smtClean="0"/>
              <a:t>	– Extracting requirements</a:t>
            </a:r>
          </a:p>
          <a:p>
            <a:pPr>
              <a:buNone/>
            </a:pPr>
            <a:r>
              <a:rPr lang="en-US" dirty="0" smtClean="0"/>
              <a:t>	– Synthesizing design-informing models</a:t>
            </a:r>
          </a:p>
          <a:p>
            <a:pPr>
              <a:buNone/>
            </a:pPr>
            <a:r>
              <a:rPr lang="en-US" dirty="0" smtClean="0"/>
              <a:t>• </a:t>
            </a:r>
            <a:r>
              <a:rPr lang="en-US" b="1" dirty="0" smtClean="0"/>
              <a:t>Design</a:t>
            </a:r>
          </a:p>
          <a:p>
            <a:pPr>
              <a:buNone/>
            </a:pPr>
            <a:r>
              <a:rPr lang="en-US" dirty="0" smtClean="0"/>
              <a:t>	– Design thinking, ideation, and sketching</a:t>
            </a:r>
          </a:p>
          <a:p>
            <a:pPr>
              <a:buNone/>
            </a:pPr>
            <a:r>
              <a:rPr lang="en-US" dirty="0" smtClean="0"/>
              <a:t>	– Mental models and conceptual design</a:t>
            </a:r>
          </a:p>
          <a:p>
            <a:pPr>
              <a:buNone/>
            </a:pPr>
            <a:r>
              <a:rPr lang="en-US" dirty="0" smtClean="0"/>
              <a:t>	– Design production</a:t>
            </a:r>
          </a:p>
          <a:p>
            <a:pPr>
              <a:buNone/>
            </a:pPr>
            <a:r>
              <a:rPr lang="en-US" dirty="0" smtClean="0"/>
              <a:t>• </a:t>
            </a:r>
            <a:r>
              <a:rPr lang="en-US" b="1" dirty="0" smtClean="0"/>
              <a:t>Prototype</a:t>
            </a:r>
          </a:p>
          <a:p>
            <a:pPr>
              <a:buNone/>
            </a:pPr>
            <a:r>
              <a:rPr lang="en-US" b="1" dirty="0" smtClean="0"/>
              <a:t>	 – </a:t>
            </a:r>
            <a:r>
              <a:rPr lang="en-US" dirty="0" smtClean="0"/>
              <a:t>building prototypes</a:t>
            </a:r>
          </a:p>
          <a:p>
            <a:pPr>
              <a:buNone/>
            </a:pPr>
            <a:r>
              <a:rPr lang="en-US" dirty="0" smtClean="0"/>
              <a:t>• </a:t>
            </a:r>
            <a:r>
              <a:rPr lang="en-US" b="1" dirty="0" smtClean="0"/>
              <a:t>Evaluate</a:t>
            </a:r>
          </a:p>
          <a:p>
            <a:pPr>
              <a:buNone/>
            </a:pPr>
            <a:r>
              <a:rPr lang="en-US" b="1" dirty="0" smtClean="0"/>
              <a:t>	 </a:t>
            </a:r>
            <a:r>
              <a:rPr lang="en-US" dirty="0" smtClean="0"/>
              <a:t>– rapid and more rigorous techniques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smtClean="0"/>
              <a:t>The UX Life Cycle A.K.A The Wheel</a:t>
            </a:r>
            <a:endParaRPr lang="en-US" dirty="0"/>
          </a:p>
        </p:txBody>
      </p:sp>
      <p:sp>
        <p:nvSpPr>
          <p:cNvPr id="3" name="Content Placeholder 2"/>
          <p:cNvSpPr>
            <a:spLocks noGrp="1"/>
          </p:cNvSpPr>
          <p:nvPr>
            <p:ph sz="quarter" idx="1"/>
          </p:nvPr>
        </p:nvSpPr>
        <p:spPr/>
        <p:txBody>
          <a:bodyPr/>
          <a:lstStyle/>
          <a:p>
            <a:pPr>
              <a:buNone/>
            </a:pP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685800" y="954756"/>
            <a:ext cx="7315200" cy="59032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Navigating the Wheel</a:t>
            </a:r>
            <a:endParaRPr lang="en-US" dirty="0"/>
          </a:p>
        </p:txBody>
      </p:sp>
      <p:sp>
        <p:nvSpPr>
          <p:cNvPr id="3" name="Content Placeholder 2"/>
          <p:cNvSpPr>
            <a:spLocks noGrp="1"/>
          </p:cNvSpPr>
          <p:nvPr>
            <p:ph sz="quarter" idx="1"/>
          </p:nvPr>
        </p:nvSpPr>
        <p:spPr/>
        <p:txBody>
          <a:bodyPr>
            <a:normAutofit/>
          </a:bodyPr>
          <a:lstStyle/>
          <a:p>
            <a:r>
              <a:rPr lang="en-US" dirty="0" smtClean="0"/>
              <a:t>Activities can overlap, iterate</a:t>
            </a:r>
          </a:p>
          <a:p>
            <a:pPr>
              <a:buNone/>
            </a:pPr>
            <a:r>
              <a:rPr lang="en-US" dirty="0" smtClean="0"/>
              <a:t>• Establish criteria for activity transitions</a:t>
            </a:r>
          </a:p>
          <a:p>
            <a:pPr>
              <a:buNone/>
            </a:pPr>
            <a:r>
              <a:rPr lang="en-US" dirty="0" smtClean="0"/>
              <a:t>	– When to leave?</a:t>
            </a:r>
          </a:p>
          <a:p>
            <a:pPr>
              <a:buNone/>
            </a:pPr>
            <a:r>
              <a:rPr lang="en-US" dirty="0" smtClean="0"/>
              <a:t>	– What to do next?</a:t>
            </a:r>
          </a:p>
          <a:p>
            <a:pPr>
              <a:buNone/>
            </a:pPr>
            <a:r>
              <a:rPr lang="en-US" dirty="0" smtClean="0"/>
              <a:t>	– When to iterate?</a:t>
            </a:r>
          </a:p>
          <a:p>
            <a:pPr>
              <a:buNone/>
            </a:pPr>
            <a:r>
              <a:rPr lang="en-US" dirty="0" smtClean="0"/>
              <a:t>• Goal is to move into production</a:t>
            </a:r>
          </a:p>
          <a:p>
            <a:pPr>
              <a:buNone/>
            </a:pPr>
            <a:r>
              <a:rPr lang="en-US" dirty="0" smtClean="0"/>
              <a:t>	– Goals met?</a:t>
            </a:r>
          </a:p>
          <a:p>
            <a:pPr>
              <a:buNone/>
            </a:pPr>
            <a:r>
              <a:rPr lang="en-US" dirty="0" smtClean="0"/>
              <a:t>	– How much risk?</a:t>
            </a:r>
          </a:p>
          <a:p>
            <a:pPr>
              <a:buNone/>
            </a:pPr>
            <a:r>
              <a:rPr lang="en-US" dirty="0" smtClean="0"/>
              <a:t>	– Time and money?</a:t>
            </a:r>
          </a:p>
          <a:p>
            <a:pPr>
              <a:buNone/>
            </a:pPr>
            <a:r>
              <a:rPr lang="en-US" smtClean="0"/>
              <a:t>	– </a:t>
            </a:r>
            <a:r>
              <a:rPr lang="en-US" dirty="0" smtClean="0"/>
              <a:t>Problem complexity?</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lstStyle/>
          <a:p>
            <a:r>
              <a:rPr lang="en-US" b="1" dirty="0" smtClean="0"/>
              <a:t>Competitor Analysis</a:t>
            </a:r>
          </a:p>
          <a:p>
            <a:pPr lvl="1"/>
            <a:r>
              <a:rPr lang="en-US" dirty="0" smtClean="0"/>
              <a:t>Performing an audit/review of competing websites and apps; conducting user testing of competing sites; writing a report that </a:t>
            </a:r>
            <a:r>
              <a:rPr lang="en-US" dirty="0" err="1" smtClean="0"/>
              <a:t>summarises</a:t>
            </a:r>
            <a:r>
              <a:rPr lang="en-US" dirty="0" smtClean="0"/>
              <a:t> the competitive landscape.</a:t>
            </a:r>
          </a:p>
          <a:p>
            <a:r>
              <a:rPr lang="en-US" b="1" dirty="0" smtClean="0"/>
              <a:t>Analytics Review</a:t>
            </a:r>
          </a:p>
          <a:p>
            <a:pPr lvl="1"/>
            <a:r>
              <a:rPr lang="en-US" dirty="0" err="1" smtClean="0"/>
              <a:t>Analysing</a:t>
            </a:r>
            <a:r>
              <a:rPr lang="en-US" dirty="0" smtClean="0"/>
              <a:t> web or mobile usage data, and making subsequent recommendations.</a:t>
            </a:r>
          </a:p>
          <a:p>
            <a:r>
              <a:rPr lang="en-US" b="1" dirty="0" smtClean="0"/>
              <a:t>Stakeholder Interviews</a:t>
            </a:r>
          </a:p>
          <a:p>
            <a:pPr lvl="1"/>
            <a:r>
              <a:rPr lang="en-US" dirty="0" smtClean="0"/>
              <a:t>Conversations with the key contacts in the client </a:t>
            </a:r>
            <a:r>
              <a:rPr lang="en-US" dirty="0" err="1" smtClean="0"/>
              <a:t>organisation</a:t>
            </a:r>
            <a:r>
              <a:rPr lang="en-US" dirty="0" smtClean="0"/>
              <a:t> funding, selling, or driving the product.</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00" y="381000"/>
            <a:ext cx="4114800" cy="762000"/>
          </a:xfrm>
        </p:spPr>
        <p:txBody>
          <a:bodyPr/>
          <a:lstStyle/>
          <a:p>
            <a:r>
              <a:rPr lang="en-US" dirty="0" smtClean="0"/>
              <a:t>Analytical review</a:t>
            </a:r>
            <a:endParaRPr lang="en-US" dirty="0"/>
          </a:p>
        </p:txBody>
      </p:sp>
      <p:sp>
        <p:nvSpPr>
          <p:cNvPr id="4" name="Content Placeholder 3"/>
          <p:cNvSpPr>
            <a:spLocks noGrp="1"/>
          </p:cNvSpPr>
          <p:nvPr>
            <p:ph sz="quarter" idx="2"/>
          </p:nvPr>
        </p:nvSpPr>
        <p:spPr/>
        <p:txBody>
          <a:bodyPr/>
          <a:lstStyle/>
          <a:p>
            <a:endParaRPr lang="en-US"/>
          </a:p>
        </p:txBody>
      </p:sp>
      <p:pic>
        <p:nvPicPr>
          <p:cNvPr id="1026" name="Picture 2" descr="D:\JIGISHA\3171610\maxresdefault.jpg"/>
          <p:cNvPicPr>
            <a:picLocks noChangeAspect="1" noChangeArrowheads="1"/>
          </p:cNvPicPr>
          <p:nvPr/>
        </p:nvPicPr>
        <p:blipFill>
          <a:blip r:embed="rId2"/>
          <a:srcRect/>
          <a:stretch>
            <a:fillRect/>
          </a:stretch>
        </p:blipFill>
        <p:spPr bwMode="auto">
          <a:xfrm>
            <a:off x="228601" y="304800"/>
            <a:ext cx="4495800" cy="2528888"/>
          </a:xfrm>
          <a:prstGeom prst="rect">
            <a:avLst/>
          </a:prstGeom>
          <a:noFill/>
        </p:spPr>
      </p:pic>
      <p:pic>
        <p:nvPicPr>
          <p:cNvPr id="1027" name="Picture 3" descr="D:\JIGISHA\3171610\600-x-400-Social-Business-Meeting-Rawpixel-Ltd-iStock-Thinkstock-179604739.jpg"/>
          <p:cNvPicPr>
            <a:picLocks noChangeAspect="1" noChangeArrowheads="1"/>
          </p:cNvPicPr>
          <p:nvPr/>
        </p:nvPicPr>
        <p:blipFill>
          <a:blip r:embed="rId3"/>
          <a:srcRect/>
          <a:stretch>
            <a:fillRect/>
          </a:stretch>
        </p:blipFill>
        <p:spPr bwMode="auto">
          <a:xfrm>
            <a:off x="3581400" y="3124200"/>
            <a:ext cx="4572000" cy="3048000"/>
          </a:xfrm>
          <a:prstGeom prst="rect">
            <a:avLst/>
          </a:prstGeom>
          <a:noFill/>
        </p:spPr>
      </p:pic>
      <p:sp>
        <p:nvSpPr>
          <p:cNvPr id="7" name="Title 1"/>
          <p:cNvSpPr txBox="1">
            <a:spLocks/>
          </p:cNvSpPr>
          <p:nvPr/>
        </p:nvSpPr>
        <p:spPr>
          <a:xfrm>
            <a:off x="152400" y="4953000"/>
            <a:ext cx="4114800" cy="762000"/>
          </a:xfrm>
          <a:prstGeom prst="rect">
            <a:avLst/>
          </a:prstGeom>
        </p:spPr>
        <p:txBody>
          <a:bodyPr vert="horz"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000" cap="small" dirty="0" smtClean="0">
                <a:solidFill>
                  <a:schemeClr val="tx2"/>
                </a:solidFill>
                <a:latin typeface="+mj-lt"/>
                <a:ea typeface="+mj-ea"/>
                <a:cs typeface="+mj-cs"/>
              </a:rPr>
              <a:t>Stakeholder’s meet</a:t>
            </a:r>
            <a:endParaRPr kumimoji="0" lang="en-US" sz="3000" b="0" i="0" u="none" strike="noStrike" kern="1200" cap="small"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lstStyle/>
          <a:p>
            <a:r>
              <a:rPr lang="en-US" b="1" dirty="0" smtClean="0"/>
              <a:t>Contextual Enquiry</a:t>
            </a:r>
          </a:p>
          <a:p>
            <a:pPr lvl="1"/>
            <a:r>
              <a:rPr lang="en-US" dirty="0" smtClean="0"/>
              <a:t>Interviewing users in the location that they use the website/app, to understand their tasks and challenges.</a:t>
            </a:r>
            <a:endParaRPr lang="en-US" i="1" dirty="0" smtClean="0"/>
          </a:p>
          <a:p>
            <a:r>
              <a:rPr lang="en-US" b="1" dirty="0" smtClean="0"/>
              <a:t>Surveys</a:t>
            </a:r>
          </a:p>
          <a:p>
            <a:pPr lvl="1"/>
            <a:r>
              <a:rPr lang="en-US" dirty="0" smtClean="0"/>
              <a:t>Crafting an online survey, primarily to solicit feedback from current (or potential) users.</a:t>
            </a:r>
          </a:p>
          <a:p>
            <a:r>
              <a:rPr lang="en-US" b="1" dirty="0" smtClean="0"/>
              <a:t>Content Audit</a:t>
            </a:r>
          </a:p>
          <a:p>
            <a:pPr lvl="1"/>
            <a:r>
              <a:rPr lang="en-US" dirty="0" smtClean="0"/>
              <a:t>Reviewing and cataloguing a client’s existing repository of content.</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D:\JIGISHA\3171610\condensed-content-audit-inventory-example-600x289.png"/>
          <p:cNvPicPr>
            <a:picLocks noChangeAspect="1" noChangeArrowheads="1"/>
          </p:cNvPicPr>
          <p:nvPr/>
        </p:nvPicPr>
        <p:blipFill>
          <a:blip r:embed="rId2"/>
          <a:srcRect/>
          <a:stretch>
            <a:fillRect/>
          </a:stretch>
        </p:blipFill>
        <p:spPr bwMode="auto">
          <a:xfrm>
            <a:off x="3200400" y="4038600"/>
            <a:ext cx="5715000" cy="2752725"/>
          </a:xfrm>
          <a:prstGeom prst="rect">
            <a:avLst/>
          </a:prstGeom>
          <a:noFill/>
        </p:spPr>
      </p:pic>
      <p:pic>
        <p:nvPicPr>
          <p:cNvPr id="2054" name="Picture 6" descr="D:\JIGISHA\3171610\contextual.jpg"/>
          <p:cNvPicPr>
            <a:picLocks noChangeAspect="1" noChangeArrowheads="1"/>
          </p:cNvPicPr>
          <p:nvPr/>
        </p:nvPicPr>
        <p:blipFill>
          <a:blip r:embed="rId3"/>
          <a:srcRect/>
          <a:stretch>
            <a:fillRect/>
          </a:stretch>
        </p:blipFill>
        <p:spPr bwMode="auto">
          <a:xfrm>
            <a:off x="76200" y="2137756"/>
            <a:ext cx="3429000" cy="2281844"/>
          </a:xfrm>
          <a:prstGeom prst="rect">
            <a:avLst/>
          </a:prstGeom>
          <a:noFill/>
        </p:spPr>
      </p:pic>
      <p:pic>
        <p:nvPicPr>
          <p:cNvPr id="2055" name="Picture 7" descr="D:\JIGISHA\3171610\survey.jpg"/>
          <p:cNvPicPr>
            <a:picLocks noChangeAspect="1" noChangeArrowheads="1"/>
          </p:cNvPicPr>
          <p:nvPr/>
        </p:nvPicPr>
        <p:blipFill>
          <a:blip r:embed="rId4"/>
          <a:srcRect/>
          <a:stretch>
            <a:fillRect/>
          </a:stretch>
        </p:blipFill>
        <p:spPr bwMode="auto">
          <a:xfrm>
            <a:off x="3581400" y="-1999"/>
            <a:ext cx="5257800" cy="2752549"/>
          </a:xfrm>
          <a:prstGeom prst="rect">
            <a:avLst/>
          </a:prstGeom>
          <a:noFill/>
        </p:spPr>
      </p:pic>
      <p:sp>
        <p:nvSpPr>
          <p:cNvPr id="8" name="TextBox 7"/>
          <p:cNvSpPr txBox="1"/>
          <p:nvPr/>
        </p:nvSpPr>
        <p:spPr>
          <a:xfrm>
            <a:off x="457200" y="609600"/>
            <a:ext cx="2819400" cy="369332"/>
          </a:xfrm>
          <a:prstGeom prst="rect">
            <a:avLst/>
          </a:prstGeom>
          <a:noFill/>
        </p:spPr>
        <p:txBody>
          <a:bodyPr wrap="square" rtlCol="0">
            <a:spAutoFit/>
          </a:bodyPr>
          <a:lstStyle/>
          <a:p>
            <a:r>
              <a:rPr lang="en-US" dirty="0" smtClean="0"/>
              <a:t>SURVEY</a:t>
            </a:r>
            <a:endParaRPr lang="en-US" dirty="0"/>
          </a:p>
        </p:txBody>
      </p:sp>
      <p:sp>
        <p:nvSpPr>
          <p:cNvPr id="9" name="TextBox 8"/>
          <p:cNvSpPr txBox="1"/>
          <p:nvPr/>
        </p:nvSpPr>
        <p:spPr>
          <a:xfrm>
            <a:off x="609600" y="5574268"/>
            <a:ext cx="2819400" cy="369332"/>
          </a:xfrm>
          <a:prstGeom prst="rect">
            <a:avLst/>
          </a:prstGeom>
          <a:noFill/>
        </p:spPr>
        <p:txBody>
          <a:bodyPr wrap="square" rtlCol="0">
            <a:spAutoFit/>
          </a:bodyPr>
          <a:lstStyle/>
          <a:p>
            <a:r>
              <a:rPr lang="en-US" dirty="0" smtClean="0"/>
              <a:t>CONTENT AUDIT</a:t>
            </a:r>
            <a:endParaRPr lang="en-US" dirty="0"/>
          </a:p>
        </p:txBody>
      </p:sp>
      <p:sp>
        <p:nvSpPr>
          <p:cNvPr id="10" name="TextBox 9"/>
          <p:cNvSpPr txBox="1"/>
          <p:nvPr/>
        </p:nvSpPr>
        <p:spPr>
          <a:xfrm>
            <a:off x="4038600" y="3200400"/>
            <a:ext cx="4038600" cy="369332"/>
          </a:xfrm>
          <a:prstGeom prst="rect">
            <a:avLst/>
          </a:prstGeom>
          <a:noFill/>
        </p:spPr>
        <p:txBody>
          <a:bodyPr wrap="square" rtlCol="0">
            <a:spAutoFit/>
          </a:bodyPr>
          <a:lstStyle/>
          <a:p>
            <a:r>
              <a:rPr lang="en-US" dirty="0" smtClean="0"/>
              <a:t>CONCEXTUAL  ENQUIRY </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lstStyle/>
          <a:p>
            <a:r>
              <a:rPr lang="en-US" b="1" dirty="0" smtClean="0"/>
              <a:t>Diary Study</a:t>
            </a:r>
          </a:p>
          <a:p>
            <a:pPr lvl="1"/>
            <a:r>
              <a:rPr lang="en-US" dirty="0" smtClean="0"/>
              <a:t>Asking users to record their experiences and thoughts about a product or task in a journal over a set period of time.</a:t>
            </a:r>
          </a:p>
          <a:p>
            <a:r>
              <a:rPr lang="en-US" b="1" dirty="0" smtClean="0"/>
              <a:t>User Interviews</a:t>
            </a:r>
          </a:p>
          <a:p>
            <a:pPr lvl="1"/>
            <a:r>
              <a:rPr lang="en-US" dirty="0" smtClean="0"/>
              <a:t>User interviews are a key activity for understanding the tasks and motivations of the user group for whom you are designing. Interviews may be formally scheduled, or just informal chats (for instance, in a suitable location that your target demographic are present).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Every instance </a:t>
            </a:r>
            <a:r>
              <a:rPr lang="en-US" dirty="0" smtClean="0"/>
              <a:t>of human-object </a:t>
            </a:r>
            <a:r>
              <a:rPr lang="en-US" dirty="0"/>
              <a:t>interaction has an associated user experience, but, in general, UX practitioners </a:t>
            </a:r>
            <a:r>
              <a:rPr lang="en-US" dirty="0" smtClean="0"/>
              <a:t>are interested </a:t>
            </a:r>
            <a:r>
              <a:rPr lang="en-US" dirty="0"/>
              <a:t>in the relationship between human users and computers and computer-based products,</a:t>
            </a:r>
          </a:p>
          <a:p>
            <a:pPr>
              <a:buNone/>
            </a:pPr>
            <a:r>
              <a:rPr lang="en-US" dirty="0" smtClean="0"/>
              <a:t>    such </a:t>
            </a:r>
            <a:r>
              <a:rPr lang="en-US" dirty="0"/>
              <a:t>as websites, applications and systems.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JIGISHA\3171610\what-are-diary-studies.jpg.crdownload"/>
          <p:cNvPicPr>
            <a:picLocks noChangeAspect="1" noChangeArrowheads="1"/>
          </p:cNvPicPr>
          <p:nvPr/>
        </p:nvPicPr>
        <p:blipFill>
          <a:blip r:embed="rId2"/>
          <a:srcRect l="3367" t="7343" r="3332" b="21570"/>
          <a:stretch>
            <a:fillRect/>
          </a:stretch>
        </p:blipFill>
        <p:spPr bwMode="auto">
          <a:xfrm>
            <a:off x="76200" y="76200"/>
            <a:ext cx="6400800" cy="3657600"/>
          </a:xfrm>
          <a:prstGeom prst="rect">
            <a:avLst/>
          </a:prstGeom>
          <a:noFill/>
        </p:spPr>
      </p:pic>
      <p:pic>
        <p:nvPicPr>
          <p:cNvPr id="3075" name="Picture 3" descr="D:\JIGISHA\3171610\icon-individual-big@2x.png"/>
          <p:cNvPicPr>
            <a:picLocks noChangeAspect="1" noChangeArrowheads="1"/>
          </p:cNvPicPr>
          <p:nvPr/>
        </p:nvPicPr>
        <p:blipFill>
          <a:blip r:embed="rId3"/>
          <a:srcRect/>
          <a:stretch>
            <a:fillRect/>
          </a:stretch>
        </p:blipFill>
        <p:spPr bwMode="auto">
          <a:xfrm>
            <a:off x="4381500" y="3517008"/>
            <a:ext cx="4381500" cy="3188592"/>
          </a:xfrm>
          <a:prstGeom prst="rect">
            <a:avLst/>
          </a:prstGeom>
          <a:noFill/>
        </p:spPr>
      </p:pic>
      <p:sp>
        <p:nvSpPr>
          <p:cNvPr id="4" name="TextBox 3"/>
          <p:cNvSpPr txBox="1"/>
          <p:nvPr/>
        </p:nvSpPr>
        <p:spPr>
          <a:xfrm>
            <a:off x="1066800" y="4953000"/>
            <a:ext cx="3352800" cy="369332"/>
          </a:xfrm>
          <a:prstGeom prst="rect">
            <a:avLst/>
          </a:prstGeom>
          <a:noFill/>
        </p:spPr>
        <p:txBody>
          <a:bodyPr wrap="square" rtlCol="0">
            <a:spAutoFit/>
          </a:bodyPr>
          <a:lstStyle/>
          <a:p>
            <a:r>
              <a:rPr lang="en-US" dirty="0" smtClean="0"/>
              <a:t>INTERVIEWS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normAutofit/>
          </a:bodyPr>
          <a:lstStyle/>
          <a:p>
            <a:r>
              <a:rPr lang="en-US" b="1" dirty="0" smtClean="0"/>
              <a:t>Heuristic Review</a:t>
            </a:r>
          </a:p>
          <a:p>
            <a:pPr lvl="1"/>
            <a:r>
              <a:rPr lang="en-US" dirty="0" smtClean="0"/>
              <a:t>Evaluating a website or app and documenting usability flaws and other areas for improvement.</a:t>
            </a:r>
          </a:p>
          <a:p>
            <a:r>
              <a:rPr lang="en-US" b="1" dirty="0" smtClean="0"/>
              <a:t>User Testing</a:t>
            </a:r>
          </a:p>
          <a:p>
            <a:pPr lvl="1"/>
            <a:r>
              <a:rPr lang="en-US" dirty="0" smtClean="0"/>
              <a:t>Sitting users in front of your website or app and asking them to perform tasks, and to think out loud while doing so.</a:t>
            </a:r>
          </a:p>
          <a:p>
            <a:r>
              <a:rPr lang="en-US" b="1" dirty="0" err="1" smtClean="0"/>
              <a:t>Unmoderated</a:t>
            </a:r>
            <a:r>
              <a:rPr lang="en-US" b="1" dirty="0" smtClean="0"/>
              <a:t> Remote Usability Test</a:t>
            </a:r>
          </a:p>
          <a:p>
            <a:pPr lvl="1"/>
            <a:r>
              <a:rPr lang="en-US" dirty="0" smtClean="0"/>
              <a:t>URUT is similar to in-person usability testing however participants complete tasks in their own environment without a facilitator present. The tasks are pre-determined and are presented to the participant via an online testing platform.</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JIGISHA\3171610\Introduction-Website-Usability-Testing-Paper-Laboratory-Lab.jpg.optimal.jpg"/>
          <p:cNvPicPr>
            <a:picLocks noChangeAspect="1" noChangeArrowheads="1"/>
          </p:cNvPicPr>
          <p:nvPr/>
        </p:nvPicPr>
        <p:blipFill>
          <a:blip r:embed="rId2"/>
          <a:srcRect/>
          <a:stretch>
            <a:fillRect/>
          </a:stretch>
        </p:blipFill>
        <p:spPr bwMode="auto">
          <a:xfrm>
            <a:off x="0" y="4100710"/>
            <a:ext cx="4119562" cy="2757290"/>
          </a:xfrm>
          <a:prstGeom prst="rect">
            <a:avLst/>
          </a:prstGeom>
          <a:noFill/>
        </p:spPr>
      </p:pic>
      <p:pic>
        <p:nvPicPr>
          <p:cNvPr id="4099" name="Picture 3" descr="D:\JIGISHA\3171610\USER.png"/>
          <p:cNvPicPr>
            <a:picLocks noChangeAspect="1" noChangeArrowheads="1"/>
          </p:cNvPicPr>
          <p:nvPr/>
        </p:nvPicPr>
        <p:blipFill>
          <a:blip r:embed="rId3"/>
          <a:srcRect/>
          <a:stretch>
            <a:fillRect/>
          </a:stretch>
        </p:blipFill>
        <p:spPr bwMode="auto">
          <a:xfrm>
            <a:off x="4114800" y="2362200"/>
            <a:ext cx="4701268" cy="2632710"/>
          </a:xfrm>
          <a:prstGeom prst="rect">
            <a:avLst/>
          </a:prstGeom>
          <a:noFill/>
        </p:spPr>
      </p:pic>
      <p:pic>
        <p:nvPicPr>
          <p:cNvPr id="4100" name="Picture 4" descr="D:\JIGISHA\3171610\HUE.png"/>
          <p:cNvPicPr>
            <a:picLocks noChangeAspect="1" noChangeArrowheads="1"/>
          </p:cNvPicPr>
          <p:nvPr/>
        </p:nvPicPr>
        <p:blipFill>
          <a:blip r:embed="rId4" cstate="print"/>
          <a:srcRect/>
          <a:stretch>
            <a:fillRect/>
          </a:stretch>
        </p:blipFill>
        <p:spPr bwMode="auto">
          <a:xfrm>
            <a:off x="-1" y="0"/>
            <a:ext cx="3962401" cy="3291623"/>
          </a:xfrm>
          <a:prstGeom prst="rect">
            <a:avLst/>
          </a:prstGeom>
          <a:noFill/>
        </p:spPr>
      </p:pic>
      <p:sp>
        <p:nvSpPr>
          <p:cNvPr id="5" name="TextBox 4"/>
          <p:cNvSpPr txBox="1"/>
          <p:nvPr/>
        </p:nvSpPr>
        <p:spPr>
          <a:xfrm>
            <a:off x="4419600" y="685800"/>
            <a:ext cx="4038600" cy="369332"/>
          </a:xfrm>
          <a:prstGeom prst="rect">
            <a:avLst/>
          </a:prstGeom>
          <a:noFill/>
        </p:spPr>
        <p:txBody>
          <a:bodyPr wrap="square" rtlCol="0">
            <a:spAutoFit/>
          </a:bodyPr>
          <a:lstStyle/>
          <a:p>
            <a:r>
              <a:rPr lang="en-US" dirty="0" smtClean="0"/>
              <a:t>HUERISTIC REVIEW</a:t>
            </a:r>
            <a:endParaRPr lang="en-US" dirty="0"/>
          </a:p>
        </p:txBody>
      </p:sp>
      <p:sp>
        <p:nvSpPr>
          <p:cNvPr id="6" name="TextBox 5"/>
          <p:cNvSpPr txBox="1"/>
          <p:nvPr/>
        </p:nvSpPr>
        <p:spPr>
          <a:xfrm>
            <a:off x="228600" y="3516868"/>
            <a:ext cx="4038600" cy="369332"/>
          </a:xfrm>
          <a:prstGeom prst="rect">
            <a:avLst/>
          </a:prstGeom>
          <a:noFill/>
        </p:spPr>
        <p:txBody>
          <a:bodyPr wrap="square" rtlCol="0">
            <a:spAutoFit/>
          </a:bodyPr>
          <a:lstStyle/>
          <a:p>
            <a:r>
              <a:rPr lang="en-US" dirty="0" smtClean="0"/>
              <a:t>USER TESTING</a:t>
            </a:r>
            <a:endParaRPr lang="en-US" dirty="0"/>
          </a:p>
        </p:txBody>
      </p:sp>
      <p:sp>
        <p:nvSpPr>
          <p:cNvPr id="7" name="TextBox 6"/>
          <p:cNvSpPr txBox="1"/>
          <p:nvPr/>
        </p:nvSpPr>
        <p:spPr>
          <a:xfrm>
            <a:off x="4343400" y="5562600"/>
            <a:ext cx="4038600" cy="646331"/>
          </a:xfrm>
          <a:prstGeom prst="rect">
            <a:avLst/>
          </a:prstGeom>
          <a:noFill/>
        </p:spPr>
        <p:txBody>
          <a:bodyPr wrap="square" rtlCol="0">
            <a:spAutoFit/>
          </a:bodyPr>
          <a:lstStyle/>
          <a:p>
            <a:r>
              <a:rPr lang="en-US" dirty="0" smtClean="0"/>
              <a:t>UNMODERATE  REMOTE USABILITY   TEST</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a:xfrm>
            <a:off x="457200" y="1371600"/>
            <a:ext cx="7467600" cy="5102352"/>
          </a:xfrm>
        </p:spPr>
        <p:txBody>
          <a:bodyPr>
            <a:normAutofit lnSpcReduction="10000"/>
          </a:bodyPr>
          <a:lstStyle/>
          <a:p>
            <a:r>
              <a:rPr lang="en-US" b="1" dirty="0" smtClean="0"/>
              <a:t>Use Cases</a:t>
            </a:r>
          </a:p>
          <a:p>
            <a:pPr lvl="1"/>
            <a:r>
              <a:rPr lang="en-US" dirty="0" smtClean="0"/>
              <a:t>A use case is a list of steps that define the interactions between a user and a system. Use cases, especially when used as requirements for software development, are often constructed in UML, with defined actors and roles.</a:t>
            </a:r>
          </a:p>
          <a:p>
            <a:r>
              <a:rPr lang="en-US" b="1" dirty="0" smtClean="0"/>
              <a:t>Storyboards</a:t>
            </a:r>
          </a:p>
          <a:p>
            <a:pPr lvl="1"/>
            <a:r>
              <a:rPr lang="en-US" dirty="0" smtClean="0"/>
              <a:t>A storyboard is a tool inspired by the filmmaking industry, where a visual sequence of events is used to capture a user’s interactions with a product. Depending on the audience, it may be an extremely rough sketch, purely for crystallizing your own ideas.</a:t>
            </a:r>
          </a:p>
          <a:p>
            <a:pPr lvl="1"/>
            <a:r>
              <a:rPr lang="en-US" dirty="0" smtClean="0"/>
              <a:t>Sometimes it can be useful to create a slightly more polished version of this a comic to communicate this sequence of events to key stakeholders in order to achieve buy-in for a concept.</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JIGISHA\3171610\use-case-diagram-example.jpg"/>
          <p:cNvPicPr>
            <a:picLocks noChangeAspect="1" noChangeArrowheads="1"/>
          </p:cNvPicPr>
          <p:nvPr/>
        </p:nvPicPr>
        <p:blipFill>
          <a:blip r:embed="rId2"/>
          <a:srcRect/>
          <a:stretch>
            <a:fillRect/>
          </a:stretch>
        </p:blipFill>
        <p:spPr bwMode="auto">
          <a:xfrm>
            <a:off x="0" y="0"/>
            <a:ext cx="4229100" cy="2819400"/>
          </a:xfrm>
          <a:prstGeom prst="rect">
            <a:avLst/>
          </a:prstGeom>
          <a:noFill/>
        </p:spPr>
      </p:pic>
      <p:pic>
        <p:nvPicPr>
          <p:cNvPr id="5123" name="Picture 3" descr="D:\JIGISHA\3171610\post-it-storyboard.png"/>
          <p:cNvPicPr>
            <a:picLocks noChangeAspect="1" noChangeArrowheads="1"/>
          </p:cNvPicPr>
          <p:nvPr/>
        </p:nvPicPr>
        <p:blipFill>
          <a:blip r:embed="rId3"/>
          <a:srcRect/>
          <a:stretch>
            <a:fillRect/>
          </a:stretch>
        </p:blipFill>
        <p:spPr bwMode="auto">
          <a:xfrm>
            <a:off x="3429000" y="3200400"/>
            <a:ext cx="5334000" cy="3584263"/>
          </a:xfrm>
          <a:prstGeom prst="rect">
            <a:avLst/>
          </a:prstGeom>
          <a:noFill/>
        </p:spPr>
      </p:pic>
      <p:sp>
        <p:nvSpPr>
          <p:cNvPr id="4" name="TextBox 3"/>
          <p:cNvSpPr txBox="1"/>
          <p:nvPr/>
        </p:nvSpPr>
        <p:spPr>
          <a:xfrm>
            <a:off x="4800600" y="533400"/>
            <a:ext cx="3429000" cy="369332"/>
          </a:xfrm>
          <a:prstGeom prst="rect">
            <a:avLst/>
          </a:prstGeom>
          <a:noFill/>
        </p:spPr>
        <p:txBody>
          <a:bodyPr wrap="square" rtlCol="0">
            <a:spAutoFit/>
          </a:bodyPr>
          <a:lstStyle/>
          <a:p>
            <a:r>
              <a:rPr lang="en-US" dirty="0" smtClean="0"/>
              <a:t>USE CASE</a:t>
            </a:r>
            <a:endParaRPr lang="en-US" dirty="0"/>
          </a:p>
        </p:txBody>
      </p:sp>
      <p:sp>
        <p:nvSpPr>
          <p:cNvPr id="5" name="TextBox 4"/>
          <p:cNvSpPr txBox="1"/>
          <p:nvPr/>
        </p:nvSpPr>
        <p:spPr>
          <a:xfrm>
            <a:off x="152400" y="4800600"/>
            <a:ext cx="3429000" cy="369332"/>
          </a:xfrm>
          <a:prstGeom prst="rect">
            <a:avLst/>
          </a:prstGeom>
          <a:noFill/>
        </p:spPr>
        <p:txBody>
          <a:bodyPr wrap="square" rtlCol="0">
            <a:spAutoFit/>
          </a:bodyPr>
          <a:lstStyle/>
          <a:p>
            <a:r>
              <a:rPr lang="en-US" dirty="0" smtClean="0"/>
              <a:t>STORYBOARDS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lstStyle/>
          <a:p>
            <a:r>
              <a:rPr lang="en-US" b="1" dirty="0" smtClean="0"/>
              <a:t>Affinity Diagramming</a:t>
            </a:r>
          </a:p>
          <a:p>
            <a:pPr lvl="1"/>
            <a:r>
              <a:rPr lang="en-US" dirty="0" smtClean="0"/>
              <a:t>A business technique for identifying and grouping patterns within unrelated data.</a:t>
            </a:r>
          </a:p>
          <a:p>
            <a:r>
              <a:rPr lang="en-US" b="1" dirty="0" smtClean="0"/>
              <a:t>Personas</a:t>
            </a:r>
          </a:p>
          <a:p>
            <a:pPr lvl="1"/>
            <a:r>
              <a:rPr lang="en-US" dirty="0" smtClean="0"/>
              <a:t>A persona is a fictitious identity that reflects one of the user groups for who you are designing.</a:t>
            </a:r>
          </a:p>
          <a:p>
            <a:r>
              <a:rPr lang="en-US" b="1" dirty="0" smtClean="0"/>
              <a:t>Scenarios</a:t>
            </a:r>
          </a:p>
          <a:p>
            <a:pPr lvl="1"/>
            <a:r>
              <a:rPr lang="en-US" dirty="0" smtClean="0"/>
              <a:t>A scenario is a narrative describing a day in the life of  one of your personas, and probably includes how your website or app fits into their lives.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JIGISHA\3171610\user-persona-templates-examples-justinmind-marketing-manager.png"/>
          <p:cNvPicPr>
            <a:picLocks noChangeAspect="1" noChangeArrowheads="1"/>
          </p:cNvPicPr>
          <p:nvPr/>
        </p:nvPicPr>
        <p:blipFill>
          <a:blip r:embed="rId2"/>
          <a:srcRect/>
          <a:stretch>
            <a:fillRect/>
          </a:stretch>
        </p:blipFill>
        <p:spPr bwMode="auto">
          <a:xfrm>
            <a:off x="0" y="0"/>
            <a:ext cx="4706471" cy="3200400"/>
          </a:xfrm>
          <a:prstGeom prst="rect">
            <a:avLst/>
          </a:prstGeom>
          <a:noFill/>
        </p:spPr>
      </p:pic>
      <p:pic>
        <p:nvPicPr>
          <p:cNvPr id="1027" name="Picture 3" descr="D:\JIGISHA\3171610\affinity-diagram3.png"/>
          <p:cNvPicPr>
            <a:picLocks noChangeAspect="1" noChangeArrowheads="1"/>
          </p:cNvPicPr>
          <p:nvPr/>
        </p:nvPicPr>
        <p:blipFill>
          <a:blip r:embed="rId3"/>
          <a:srcRect/>
          <a:stretch>
            <a:fillRect/>
          </a:stretch>
        </p:blipFill>
        <p:spPr bwMode="auto">
          <a:xfrm>
            <a:off x="6241777" y="3733800"/>
            <a:ext cx="2445023" cy="3048000"/>
          </a:xfrm>
          <a:prstGeom prst="rect">
            <a:avLst/>
          </a:prstGeom>
          <a:noFill/>
        </p:spPr>
      </p:pic>
      <p:pic>
        <p:nvPicPr>
          <p:cNvPr id="1028" name="Picture 4" descr="D:\JIGISHA\3171610\SCENARIO.png"/>
          <p:cNvPicPr>
            <a:picLocks noChangeAspect="1" noChangeArrowheads="1"/>
          </p:cNvPicPr>
          <p:nvPr/>
        </p:nvPicPr>
        <p:blipFill>
          <a:blip r:embed="rId4"/>
          <a:srcRect/>
          <a:stretch>
            <a:fillRect/>
          </a:stretch>
        </p:blipFill>
        <p:spPr bwMode="auto">
          <a:xfrm>
            <a:off x="568788" y="4114800"/>
            <a:ext cx="3698412" cy="2514600"/>
          </a:xfrm>
          <a:prstGeom prst="rect">
            <a:avLst/>
          </a:prstGeom>
          <a:noFill/>
        </p:spPr>
      </p:pic>
      <p:sp>
        <p:nvSpPr>
          <p:cNvPr id="5" name="TextBox 4"/>
          <p:cNvSpPr txBox="1"/>
          <p:nvPr/>
        </p:nvSpPr>
        <p:spPr>
          <a:xfrm>
            <a:off x="5410200" y="457200"/>
            <a:ext cx="2819400" cy="369332"/>
          </a:xfrm>
          <a:prstGeom prst="rect">
            <a:avLst/>
          </a:prstGeom>
          <a:noFill/>
        </p:spPr>
        <p:txBody>
          <a:bodyPr wrap="square" rtlCol="0">
            <a:spAutoFit/>
          </a:bodyPr>
          <a:lstStyle/>
          <a:p>
            <a:r>
              <a:rPr lang="en-US" dirty="0" smtClean="0"/>
              <a:t>PERSONA</a:t>
            </a:r>
            <a:endParaRPr lang="en-US" dirty="0"/>
          </a:p>
        </p:txBody>
      </p:sp>
      <p:sp>
        <p:nvSpPr>
          <p:cNvPr id="6" name="TextBox 5"/>
          <p:cNvSpPr txBox="1"/>
          <p:nvPr/>
        </p:nvSpPr>
        <p:spPr>
          <a:xfrm>
            <a:off x="762000" y="3657600"/>
            <a:ext cx="2819400" cy="369332"/>
          </a:xfrm>
          <a:prstGeom prst="rect">
            <a:avLst/>
          </a:prstGeom>
          <a:noFill/>
        </p:spPr>
        <p:txBody>
          <a:bodyPr wrap="square" rtlCol="0">
            <a:spAutoFit/>
          </a:bodyPr>
          <a:lstStyle/>
          <a:p>
            <a:r>
              <a:rPr lang="en-US" dirty="0" smtClean="0"/>
              <a:t>SCENARIO</a:t>
            </a:r>
            <a:endParaRPr lang="en-US" dirty="0"/>
          </a:p>
        </p:txBody>
      </p:sp>
      <p:sp>
        <p:nvSpPr>
          <p:cNvPr id="7" name="TextBox 6"/>
          <p:cNvSpPr txBox="1"/>
          <p:nvPr/>
        </p:nvSpPr>
        <p:spPr>
          <a:xfrm>
            <a:off x="5562600" y="3200400"/>
            <a:ext cx="2819400" cy="369332"/>
          </a:xfrm>
          <a:prstGeom prst="rect">
            <a:avLst/>
          </a:prstGeom>
          <a:noFill/>
        </p:spPr>
        <p:txBody>
          <a:bodyPr wrap="square" rtlCol="0">
            <a:spAutoFit/>
          </a:bodyPr>
          <a:lstStyle/>
          <a:p>
            <a:r>
              <a:rPr lang="en-US" dirty="0" smtClean="0"/>
              <a:t>AFFIRNITY DIAGRAM</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normAutofit fontScale="92500"/>
          </a:bodyPr>
          <a:lstStyle/>
          <a:p>
            <a:r>
              <a:rPr lang="en-US" b="1" dirty="0" smtClean="0"/>
              <a:t>Mental Models</a:t>
            </a:r>
          </a:p>
          <a:p>
            <a:pPr lvl="1"/>
            <a:r>
              <a:rPr lang="en-US" dirty="0" smtClean="0"/>
              <a:t>A mental model diagram is a fishbone or horizon diagram where the top towers represent individual’s motivations, emotions, and stories related to their experience in achieving a particular goal, regardless of the tools they use. The top part of the diagram is person-focused, not solution-focused. The bottom towers of the diagram represent the features of your organization's offerings, aligned beneath the appropriate upper towers that they support the best. You can see where your organization's design and business requirements support people's goals well and where they need improvement. The diagram as a whole is generative, not evaluative, helping your organization realize weaknesses and gaps in the way you support people and adapt existing products, services, or processes to particular behavioral audiences or situations.</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050" name="Picture 2" descr="D:\JIGISHA\3171610\mental-models.jpg"/>
          <p:cNvPicPr>
            <a:picLocks noChangeAspect="1" noChangeArrowheads="1"/>
          </p:cNvPicPr>
          <p:nvPr/>
        </p:nvPicPr>
        <p:blipFill>
          <a:blip r:embed="rId2"/>
          <a:srcRect/>
          <a:stretch>
            <a:fillRect/>
          </a:stretch>
        </p:blipFill>
        <p:spPr bwMode="auto">
          <a:xfrm>
            <a:off x="584200" y="546100"/>
            <a:ext cx="8102600" cy="60833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lstStyle/>
          <a:p>
            <a:r>
              <a:rPr lang="en-US" b="1" dirty="0" smtClean="0"/>
              <a:t>Experience Map</a:t>
            </a:r>
          </a:p>
          <a:p>
            <a:pPr lvl="1"/>
            <a:r>
              <a:rPr lang="en-US" dirty="0" smtClean="0"/>
              <a:t>An experience map, or customer journey map, is an extended version of a mental model. Rather than looking at one moment in time for a single user, an experience map is a </a:t>
            </a:r>
            <a:r>
              <a:rPr lang="en-US" dirty="0" err="1" smtClean="0"/>
              <a:t>wholistic</a:t>
            </a:r>
            <a:r>
              <a:rPr lang="en-US" dirty="0" smtClean="0"/>
              <a:t>, visual representation of your users' interactions with your </a:t>
            </a:r>
            <a:r>
              <a:rPr lang="en-US" dirty="0" err="1" smtClean="0"/>
              <a:t>organisation</a:t>
            </a:r>
            <a:r>
              <a:rPr lang="en-US" dirty="0" smtClean="0"/>
              <a:t> when zoomed right out.</a:t>
            </a:r>
          </a:p>
          <a:p>
            <a:pPr lvl="1"/>
            <a:r>
              <a:rPr lang="en-US" dirty="0" smtClean="0"/>
              <a:t>Because many </a:t>
            </a:r>
            <a:r>
              <a:rPr lang="en-US" dirty="0" err="1" smtClean="0"/>
              <a:t>organisations</a:t>
            </a:r>
            <a:r>
              <a:rPr lang="en-US" dirty="0" smtClean="0"/>
              <a:t> and the projects within them are large and complex, an experience map is usually captured on a large canvas - a necessarily big poster that you can zoom in or out of to explore the details.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UX:Examples</a:t>
            </a:r>
            <a:r>
              <a:rPr lang="en-US" dirty="0" smtClean="0"/>
              <a:t> </a:t>
            </a:r>
            <a:r>
              <a:rPr lang="en-US" dirty="0"/>
              <a:t>from real-life </a:t>
            </a:r>
          </a:p>
        </p:txBody>
      </p:sp>
      <p:pic>
        <p:nvPicPr>
          <p:cNvPr id="1026" name="Picture 2"/>
          <p:cNvPicPr>
            <a:picLocks noGrp="1" noChangeAspect="1" noChangeArrowheads="1"/>
          </p:cNvPicPr>
          <p:nvPr>
            <p:ph sz="quarter" idx="1"/>
          </p:nvPr>
        </p:nvPicPr>
        <p:blipFill>
          <a:blip r:embed="rId2"/>
          <a:srcRect/>
          <a:stretch>
            <a:fillRect/>
          </a:stretch>
        </p:blipFill>
        <p:spPr bwMode="auto">
          <a:xfrm>
            <a:off x="685799" y="1581150"/>
            <a:ext cx="2220461" cy="2305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437445" y="1219200"/>
            <a:ext cx="1973130" cy="2971800"/>
          </a:xfrm>
          <a:prstGeom prst="rect">
            <a:avLst/>
          </a:prstGeom>
          <a:noFill/>
          <a:ln w="9525">
            <a:noFill/>
            <a:miter lim="800000"/>
            <a:headEnd/>
            <a:tailEnd/>
          </a:ln>
          <a:effectLst/>
        </p:spPr>
      </p:pic>
      <p:cxnSp>
        <p:nvCxnSpPr>
          <p:cNvPr id="7" name="Straight Arrow Connector 6"/>
          <p:cNvCxnSpPr/>
          <p:nvPr/>
        </p:nvCxnSpPr>
        <p:spPr>
          <a:xfrm flipV="1">
            <a:off x="2971800" y="2286000"/>
            <a:ext cx="3200400" cy="0"/>
          </a:xfrm>
          <a:prstGeom prst="straightConnector1">
            <a:avLst/>
          </a:prstGeom>
          <a:ln>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028" name="Picture 4"/>
          <p:cNvPicPr>
            <a:picLocks noChangeAspect="1" noChangeArrowheads="1"/>
          </p:cNvPicPr>
          <p:nvPr/>
        </p:nvPicPr>
        <p:blipFill>
          <a:blip r:embed="rId4"/>
          <a:srcRect/>
          <a:stretch>
            <a:fillRect/>
          </a:stretch>
        </p:blipFill>
        <p:spPr bwMode="auto">
          <a:xfrm>
            <a:off x="1" y="4297680"/>
            <a:ext cx="1897578" cy="256032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1828800" y="4297680"/>
            <a:ext cx="1870640" cy="256032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3733800" y="5303520"/>
            <a:ext cx="1554480" cy="1554480"/>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5257800" y="4754880"/>
            <a:ext cx="4137390" cy="21031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074" name="Picture 2" descr="D:\JIGISHA\3171610\EXEPIRIENCE.png"/>
          <p:cNvPicPr>
            <a:picLocks noChangeAspect="1" noChangeArrowheads="1"/>
          </p:cNvPicPr>
          <p:nvPr/>
        </p:nvPicPr>
        <p:blipFill>
          <a:blip r:embed="rId2"/>
          <a:srcRect/>
          <a:stretch>
            <a:fillRect/>
          </a:stretch>
        </p:blipFill>
        <p:spPr bwMode="auto">
          <a:xfrm>
            <a:off x="381000" y="114300"/>
            <a:ext cx="8270759" cy="65913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lstStyle/>
          <a:p>
            <a:r>
              <a:rPr lang="en-US" b="1" dirty="0" smtClean="0"/>
              <a:t>Collaborative Design</a:t>
            </a:r>
          </a:p>
          <a:p>
            <a:pPr lvl="1"/>
            <a:r>
              <a:rPr lang="en-US" dirty="0" smtClean="0"/>
              <a:t>Inviting input from users, stakeholders, and other project members.</a:t>
            </a:r>
          </a:p>
          <a:p>
            <a:r>
              <a:rPr lang="en-US" b="1" dirty="0" smtClean="0"/>
              <a:t>Workflow Diagram</a:t>
            </a:r>
          </a:p>
          <a:p>
            <a:pPr lvl="1"/>
            <a:r>
              <a:rPr lang="en-US" dirty="0" smtClean="0"/>
              <a:t>A workflow diagram (or activity diagram) is a graphical representation of activities and actions conducted by users of a system.</a:t>
            </a:r>
          </a:p>
          <a:p>
            <a:r>
              <a:rPr lang="en-US" b="1" dirty="0" smtClean="0"/>
              <a:t>Sitemap</a:t>
            </a:r>
          </a:p>
          <a:p>
            <a:pPr lvl="1"/>
            <a:r>
              <a:rPr lang="en-US" dirty="0" smtClean="0"/>
              <a:t>A sitemap is a complete list of all pages available on a website.</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026" name="Picture 2" descr="D:\JIGISHA\3171610\collabararive.jpg"/>
          <p:cNvPicPr>
            <a:picLocks noChangeAspect="1" noChangeArrowheads="1"/>
          </p:cNvPicPr>
          <p:nvPr/>
        </p:nvPicPr>
        <p:blipFill>
          <a:blip r:embed="rId2"/>
          <a:srcRect/>
          <a:stretch>
            <a:fillRect/>
          </a:stretch>
        </p:blipFill>
        <p:spPr bwMode="auto">
          <a:xfrm>
            <a:off x="609600" y="0"/>
            <a:ext cx="7010400" cy="2921000"/>
          </a:xfrm>
          <a:prstGeom prst="rect">
            <a:avLst/>
          </a:prstGeom>
          <a:noFill/>
        </p:spPr>
      </p:pic>
      <p:pic>
        <p:nvPicPr>
          <p:cNvPr id="1027" name="Picture 3" descr="D:\JIGISHA\3171610\workflow.jpg"/>
          <p:cNvPicPr>
            <a:picLocks noChangeAspect="1" noChangeArrowheads="1"/>
          </p:cNvPicPr>
          <p:nvPr/>
        </p:nvPicPr>
        <p:blipFill>
          <a:blip r:embed="rId3"/>
          <a:srcRect/>
          <a:stretch>
            <a:fillRect/>
          </a:stretch>
        </p:blipFill>
        <p:spPr bwMode="auto">
          <a:xfrm>
            <a:off x="152400" y="2990850"/>
            <a:ext cx="4571999" cy="2571750"/>
          </a:xfrm>
          <a:prstGeom prst="rect">
            <a:avLst/>
          </a:prstGeom>
          <a:noFill/>
        </p:spPr>
      </p:pic>
      <p:pic>
        <p:nvPicPr>
          <p:cNvPr id="1028" name="Picture 4" descr="D:\JIGISHA\3171610\sitemaps-image-and-xml-60745e8a86970-1520x800.jpg"/>
          <p:cNvPicPr>
            <a:picLocks noChangeAspect="1" noChangeArrowheads="1"/>
          </p:cNvPicPr>
          <p:nvPr/>
        </p:nvPicPr>
        <p:blipFill>
          <a:blip r:embed="rId4"/>
          <a:srcRect/>
          <a:stretch>
            <a:fillRect/>
          </a:stretch>
        </p:blipFill>
        <p:spPr bwMode="auto">
          <a:xfrm>
            <a:off x="4800600" y="3200400"/>
            <a:ext cx="4198620" cy="22098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normAutofit/>
          </a:bodyPr>
          <a:lstStyle/>
          <a:p>
            <a:r>
              <a:rPr lang="en-US" b="1" dirty="0" smtClean="0"/>
              <a:t>Wireframe</a:t>
            </a:r>
          </a:p>
          <a:p>
            <a:pPr lvl="1"/>
            <a:r>
              <a:rPr lang="en-US" dirty="0" smtClean="0"/>
              <a:t>A wireframe is a rough guide for the layout of a website or app. A prototype is similar in that while far from being a polished product in terms of visuals or functionality, it gives an indication of the direction that the product is heading. â</a:t>
            </a:r>
            <a:r>
              <a:rPr lang="en-US" dirty="0" err="1" smtClean="0"/>
              <a:t>Mockupsâ</a:t>
            </a:r>
            <a:r>
              <a:rPr lang="en-US" dirty="0" smtClean="0"/>
              <a:t> is the term I use for wireframes that have been created in high fidelity, but for some people these three terms are interchangeable.</a:t>
            </a:r>
          </a:p>
          <a:p>
            <a:r>
              <a:rPr lang="en-US" b="1" dirty="0" smtClean="0"/>
              <a:t>Card Sorting</a:t>
            </a:r>
          </a:p>
          <a:p>
            <a:pPr lvl="1"/>
            <a:r>
              <a:rPr lang="en-US" dirty="0" smtClean="0"/>
              <a:t>Card sorting is a technique where users are asked to generate a </a:t>
            </a:r>
            <a:r>
              <a:rPr lang="en-US" dirty="0" err="1" smtClean="0"/>
              <a:t>folksonomy</a:t>
            </a:r>
            <a:r>
              <a:rPr lang="en-US" dirty="0" smtClean="0"/>
              <a:t>, or information hierarchy, which can then form the basis of an information architecture or website navigation menu</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2050" name="Picture 2" descr="D:\JIGISHA\3171610\wireframe.jpg"/>
          <p:cNvPicPr>
            <a:picLocks noChangeAspect="1" noChangeArrowheads="1"/>
          </p:cNvPicPr>
          <p:nvPr/>
        </p:nvPicPr>
        <p:blipFill>
          <a:blip r:embed="rId2"/>
          <a:srcRect/>
          <a:stretch>
            <a:fillRect/>
          </a:stretch>
        </p:blipFill>
        <p:spPr bwMode="auto">
          <a:xfrm>
            <a:off x="228598" y="152400"/>
            <a:ext cx="4267201" cy="3044944"/>
          </a:xfrm>
          <a:prstGeom prst="rect">
            <a:avLst/>
          </a:prstGeom>
          <a:noFill/>
        </p:spPr>
      </p:pic>
      <p:pic>
        <p:nvPicPr>
          <p:cNvPr id="2051" name="Picture 3" descr="D:\JIGISHA\3171610\card sorting.png"/>
          <p:cNvPicPr>
            <a:picLocks noChangeAspect="1" noChangeArrowheads="1"/>
          </p:cNvPicPr>
          <p:nvPr/>
        </p:nvPicPr>
        <p:blipFill>
          <a:blip r:embed="rId3"/>
          <a:srcRect/>
          <a:stretch>
            <a:fillRect/>
          </a:stretch>
        </p:blipFill>
        <p:spPr bwMode="auto">
          <a:xfrm>
            <a:off x="2087880" y="3366823"/>
            <a:ext cx="5760720" cy="3033977"/>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lstStyle/>
          <a:p>
            <a:r>
              <a:rPr lang="en-US" b="1" dirty="0" smtClean="0"/>
              <a:t>Paper Prototype</a:t>
            </a:r>
          </a:p>
          <a:p>
            <a:pPr lvl="1"/>
            <a:r>
              <a:rPr lang="en-US" dirty="0" smtClean="0"/>
              <a:t>Paper prototyping is the process of creating rough, often hand-sketched, drawings of a user interface, and using them in a usability test to gather feedback. Participants point to locations on the page that they would click, and screens are manually presented to the user based on the interactions they indicate.</a:t>
            </a:r>
          </a:p>
          <a:p>
            <a:r>
              <a:rPr lang="en-US" b="1" dirty="0" smtClean="0"/>
              <a:t>A/B Testing</a:t>
            </a:r>
          </a:p>
          <a:p>
            <a:pPr lvl="1"/>
            <a:r>
              <a:rPr lang="en-US" dirty="0" smtClean="0"/>
              <a:t>Good for testing new or experimental features before releasing them to all customers.</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098" name="Picture 2" descr="D:\JIGISHA\3171610\paperpototype.jpg"/>
          <p:cNvPicPr>
            <a:picLocks noChangeAspect="1" noChangeArrowheads="1"/>
          </p:cNvPicPr>
          <p:nvPr/>
        </p:nvPicPr>
        <p:blipFill>
          <a:blip r:embed="rId2"/>
          <a:srcRect/>
          <a:stretch>
            <a:fillRect/>
          </a:stretch>
        </p:blipFill>
        <p:spPr bwMode="auto">
          <a:xfrm>
            <a:off x="228600" y="304800"/>
            <a:ext cx="4886325" cy="3660027"/>
          </a:xfrm>
          <a:prstGeom prst="rect">
            <a:avLst/>
          </a:prstGeom>
          <a:noFill/>
        </p:spPr>
      </p:pic>
      <p:pic>
        <p:nvPicPr>
          <p:cNvPr id="4099" name="Picture 3" descr="D:\JIGISHA\3171610\ab-testing-optimizely-2.png"/>
          <p:cNvPicPr>
            <a:picLocks noChangeAspect="1" noChangeArrowheads="1"/>
          </p:cNvPicPr>
          <p:nvPr/>
        </p:nvPicPr>
        <p:blipFill>
          <a:blip r:embed="rId3"/>
          <a:srcRect/>
          <a:stretch>
            <a:fillRect/>
          </a:stretch>
        </p:blipFill>
        <p:spPr bwMode="auto">
          <a:xfrm>
            <a:off x="3886200" y="3962400"/>
            <a:ext cx="4570504" cy="27432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normAutofit/>
          </a:bodyPr>
          <a:lstStyle/>
          <a:p>
            <a:r>
              <a:rPr lang="en-US" b="1" dirty="0" smtClean="0"/>
              <a:t>Mood Board</a:t>
            </a:r>
          </a:p>
          <a:p>
            <a:pPr lvl="1"/>
            <a:r>
              <a:rPr lang="en-US" dirty="0" smtClean="0"/>
              <a:t>A mood board is a collage, either physical or digital, which is intended to communicate the visual style a direction is heading (or should be heading). Stakeholders may use a mood board to provide a visual designer with the atmosphere they would like their site to convey and the </a:t>
            </a:r>
            <a:r>
              <a:rPr lang="en-US" dirty="0" err="1" smtClean="0"/>
              <a:t>colour</a:t>
            </a:r>
            <a:r>
              <a:rPr lang="en-US" dirty="0" smtClean="0"/>
              <a:t> palette to explore.</a:t>
            </a:r>
          </a:p>
          <a:p>
            <a:r>
              <a:rPr lang="en-US" b="1" dirty="0" smtClean="0"/>
              <a:t>Beta Launch</a:t>
            </a:r>
          </a:p>
          <a:p>
            <a:pPr lvl="1"/>
            <a:r>
              <a:rPr lang="en-US" dirty="0" smtClean="0"/>
              <a:t>Releasing a closed beta release of your product involves allowing only a select group of users to use the software and provide feedback before it becomes available to the wider public.</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122" name="Picture 2" descr="D:\JIGISHA\3171610\moodboards-cover.jpg"/>
          <p:cNvPicPr>
            <a:picLocks noChangeAspect="1" noChangeArrowheads="1"/>
          </p:cNvPicPr>
          <p:nvPr/>
        </p:nvPicPr>
        <p:blipFill>
          <a:blip r:embed="rId2" cstate="print"/>
          <a:srcRect/>
          <a:stretch>
            <a:fillRect/>
          </a:stretch>
        </p:blipFill>
        <p:spPr bwMode="auto">
          <a:xfrm>
            <a:off x="457200" y="762000"/>
            <a:ext cx="4876247" cy="2743200"/>
          </a:xfrm>
          <a:prstGeom prst="rect">
            <a:avLst/>
          </a:prstGeom>
          <a:noFill/>
        </p:spPr>
      </p:pic>
      <p:pic>
        <p:nvPicPr>
          <p:cNvPr id="5123" name="Picture 3" descr="D:\JIGISHA\3171610\landing-page.jpg"/>
          <p:cNvPicPr>
            <a:picLocks noChangeAspect="1" noChangeArrowheads="1"/>
          </p:cNvPicPr>
          <p:nvPr/>
        </p:nvPicPr>
        <p:blipFill>
          <a:blip r:embed="rId3"/>
          <a:srcRect/>
          <a:stretch>
            <a:fillRect/>
          </a:stretch>
        </p:blipFill>
        <p:spPr bwMode="auto">
          <a:xfrm>
            <a:off x="2819400" y="3481268"/>
            <a:ext cx="6019800" cy="3376732"/>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normAutofit lnSpcReduction="10000"/>
          </a:bodyPr>
          <a:lstStyle/>
          <a:p>
            <a:r>
              <a:rPr lang="en-US" b="1" dirty="0" smtClean="0"/>
              <a:t>business Case</a:t>
            </a:r>
          </a:p>
          <a:p>
            <a:pPr lvl="1"/>
            <a:r>
              <a:rPr lang="en-US" dirty="0" smtClean="0"/>
              <a:t>A concise statement or document that facilitates business decisions by outlining relevant facts about market potential, idea validation, financials, risks, and links to business goals.</a:t>
            </a:r>
          </a:p>
          <a:p>
            <a:r>
              <a:rPr lang="en-US" b="1" dirty="0" smtClean="0"/>
              <a:t>Competitive Analysis</a:t>
            </a:r>
          </a:p>
          <a:p>
            <a:pPr lvl="1"/>
            <a:r>
              <a:rPr lang="en-US" dirty="0" smtClean="0"/>
              <a:t>An activity that involves listing direct rivals and evaluating their strengths, weaknesses and activity in the marketplace in comparison to your own.</a:t>
            </a:r>
          </a:p>
          <a:p>
            <a:r>
              <a:rPr lang="en-US" b="1" dirty="0" smtClean="0"/>
              <a:t>Decision Matrix</a:t>
            </a:r>
          </a:p>
          <a:p>
            <a:pPr lvl="1"/>
            <a:r>
              <a:rPr lang="en-US" dirty="0" smtClean="0"/>
              <a:t>A table or spreadsheet that lists various options and then tallies scores for each against range of weighted factors and characteristics. The highest scoring option indicates the best choice.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050" name="Picture 2" descr="D:\JIGISHA\3171610\good-design-vs-bad-design-great-ux-examples-to-learn-from-thumb-1159.png"/>
          <p:cNvPicPr>
            <a:picLocks noChangeAspect="1" noChangeArrowheads="1"/>
          </p:cNvPicPr>
          <p:nvPr/>
        </p:nvPicPr>
        <p:blipFill>
          <a:blip r:embed="rId2"/>
          <a:srcRect/>
          <a:stretch>
            <a:fillRect/>
          </a:stretch>
        </p:blipFill>
        <p:spPr bwMode="auto">
          <a:xfrm>
            <a:off x="15384" y="152400"/>
            <a:ext cx="9066305" cy="65033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6146" name="Picture 2" descr="D:\JIGISHA\3171610\compe.png"/>
          <p:cNvPicPr>
            <a:picLocks noChangeAspect="1" noChangeArrowheads="1"/>
          </p:cNvPicPr>
          <p:nvPr/>
        </p:nvPicPr>
        <p:blipFill>
          <a:blip r:embed="rId2" cstate="print"/>
          <a:srcRect/>
          <a:stretch>
            <a:fillRect/>
          </a:stretch>
        </p:blipFill>
        <p:spPr bwMode="auto">
          <a:xfrm>
            <a:off x="228600" y="121920"/>
            <a:ext cx="4387812" cy="2468880"/>
          </a:xfrm>
          <a:prstGeom prst="rect">
            <a:avLst/>
          </a:prstGeom>
          <a:noFill/>
        </p:spPr>
      </p:pic>
      <p:pic>
        <p:nvPicPr>
          <p:cNvPr id="6147" name="Picture 3" descr="D:\JIGISHA\3171610\business.png"/>
          <p:cNvPicPr>
            <a:picLocks noChangeAspect="1" noChangeArrowheads="1"/>
          </p:cNvPicPr>
          <p:nvPr/>
        </p:nvPicPr>
        <p:blipFill>
          <a:blip r:embed="rId3"/>
          <a:srcRect/>
          <a:stretch>
            <a:fillRect/>
          </a:stretch>
        </p:blipFill>
        <p:spPr bwMode="auto">
          <a:xfrm>
            <a:off x="4340225" y="2209800"/>
            <a:ext cx="4575175" cy="3033540"/>
          </a:xfrm>
          <a:prstGeom prst="rect">
            <a:avLst/>
          </a:prstGeom>
          <a:noFill/>
        </p:spPr>
      </p:pic>
      <p:pic>
        <p:nvPicPr>
          <p:cNvPr id="6148" name="Picture 4" descr="D:\JIGISHA\3171610\matrix.png"/>
          <p:cNvPicPr>
            <a:picLocks noChangeAspect="1" noChangeArrowheads="1"/>
          </p:cNvPicPr>
          <p:nvPr/>
        </p:nvPicPr>
        <p:blipFill>
          <a:blip r:embed="rId4"/>
          <a:srcRect/>
          <a:stretch>
            <a:fillRect/>
          </a:stretch>
        </p:blipFill>
        <p:spPr bwMode="auto">
          <a:xfrm>
            <a:off x="304800" y="2923797"/>
            <a:ext cx="4114800" cy="3477003"/>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b="1" dirty="0" smtClean="0"/>
              <a:t>Design Sprints</a:t>
            </a:r>
          </a:p>
          <a:p>
            <a:pPr lvl="1"/>
            <a:r>
              <a:rPr lang="en-US" dirty="0" smtClean="0"/>
              <a:t>A process for answering critical business decisions using design thinking methods, generally conducted over a one-week period. It brings together a collaborative and interdisciplinary team to rapidly define, prototype and test new ideas with customers.</a:t>
            </a:r>
          </a:p>
          <a:p>
            <a:r>
              <a:rPr lang="en-US" b="1" dirty="0" smtClean="0"/>
              <a:t>F-A-B Statement</a:t>
            </a:r>
          </a:p>
          <a:p>
            <a:pPr lvl="1"/>
            <a:r>
              <a:rPr lang="en-US" dirty="0" smtClean="0"/>
              <a:t>An F-A-B Statement neatly connects a Feature, what it does (Advantage) and how its value Benefits the customer. This helps you clarify why a product or service is the most effective answer to customer needs.</a:t>
            </a:r>
          </a:p>
          <a:p>
            <a:r>
              <a:rPr lang="en-US" b="1" dirty="0" err="1" smtClean="0"/>
              <a:t>Kanban</a:t>
            </a:r>
            <a:endParaRPr lang="en-US" b="1" dirty="0" smtClean="0"/>
          </a:p>
          <a:p>
            <a:pPr lvl="1"/>
            <a:r>
              <a:rPr lang="en-US" dirty="0" err="1" smtClean="0"/>
              <a:t>Kanban</a:t>
            </a:r>
            <a:r>
              <a:rPr lang="en-US" dirty="0" smtClean="0"/>
              <a:t> (</a:t>
            </a:r>
            <a:r>
              <a:rPr lang="en-US" dirty="0" err="1" smtClean="0"/>
              <a:t>Ôsignal</a:t>
            </a:r>
            <a:r>
              <a:rPr lang="en-US" dirty="0" smtClean="0"/>
              <a:t> </a:t>
            </a:r>
            <a:r>
              <a:rPr lang="en-US" dirty="0" err="1" smtClean="0"/>
              <a:t>cardÕ</a:t>
            </a:r>
            <a:r>
              <a:rPr lang="en-US" dirty="0" smtClean="0"/>
              <a:t>) is a lean method for </a:t>
            </a:r>
            <a:r>
              <a:rPr lang="en-US" dirty="0" err="1" smtClean="0"/>
              <a:t>visualising</a:t>
            </a:r>
            <a:r>
              <a:rPr lang="en-US" dirty="0" smtClean="0"/>
              <a:t> the progress of items through a workflow, often on a shared board with sticky notes placed in appropriate columns and lanes to show item status.</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7170" name="Picture 2" descr="D:\JIGISHA\3171610\kanban.png"/>
          <p:cNvPicPr>
            <a:picLocks noChangeAspect="1" noChangeArrowheads="1"/>
          </p:cNvPicPr>
          <p:nvPr/>
        </p:nvPicPr>
        <p:blipFill>
          <a:blip r:embed="rId2"/>
          <a:srcRect/>
          <a:stretch>
            <a:fillRect/>
          </a:stretch>
        </p:blipFill>
        <p:spPr bwMode="auto">
          <a:xfrm>
            <a:off x="3581401" y="4114800"/>
            <a:ext cx="5181599" cy="2590800"/>
          </a:xfrm>
          <a:prstGeom prst="rect">
            <a:avLst/>
          </a:prstGeom>
          <a:noFill/>
        </p:spPr>
      </p:pic>
      <p:pic>
        <p:nvPicPr>
          <p:cNvPr id="7171" name="Picture 3" descr="D:\JIGISHA\3171610\design.jpeg"/>
          <p:cNvPicPr>
            <a:picLocks noChangeAspect="1" noChangeArrowheads="1"/>
          </p:cNvPicPr>
          <p:nvPr/>
        </p:nvPicPr>
        <p:blipFill>
          <a:blip r:embed="rId3"/>
          <a:srcRect/>
          <a:stretch>
            <a:fillRect/>
          </a:stretch>
        </p:blipFill>
        <p:spPr bwMode="auto">
          <a:xfrm>
            <a:off x="3063240" y="0"/>
            <a:ext cx="5852160" cy="2009248"/>
          </a:xfrm>
          <a:prstGeom prst="rect">
            <a:avLst/>
          </a:prstGeom>
          <a:noFill/>
        </p:spPr>
      </p:pic>
      <p:pic>
        <p:nvPicPr>
          <p:cNvPr id="7172" name="Picture 4" descr="D:\JIGISHA\3171610\companys_cosmetic_features_advantages_benefits_slide01.jpg"/>
          <p:cNvPicPr>
            <a:picLocks noChangeAspect="1" noChangeArrowheads="1"/>
          </p:cNvPicPr>
          <p:nvPr/>
        </p:nvPicPr>
        <p:blipFill>
          <a:blip r:embed="rId4"/>
          <a:srcRect/>
          <a:stretch>
            <a:fillRect/>
          </a:stretch>
        </p:blipFill>
        <p:spPr bwMode="auto">
          <a:xfrm>
            <a:off x="137159" y="1828800"/>
            <a:ext cx="3901441" cy="292608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normAutofit lnSpcReduction="10000"/>
          </a:bodyPr>
          <a:lstStyle/>
          <a:p>
            <a:r>
              <a:rPr lang="en-US" b="1" dirty="0" smtClean="0"/>
              <a:t>Metrics Analysis</a:t>
            </a:r>
          </a:p>
          <a:p>
            <a:pPr lvl="1"/>
            <a:r>
              <a:rPr lang="en-US" dirty="0" smtClean="0"/>
              <a:t>Interpreting patterns and meaningful insights within data to understand </a:t>
            </a:r>
            <a:r>
              <a:rPr lang="en-US" dirty="0" err="1" smtClean="0"/>
              <a:t>behaviour</a:t>
            </a:r>
            <a:r>
              <a:rPr lang="en-US" dirty="0" smtClean="0"/>
              <a:t>, activities and performance, in order to inform future experiments.</a:t>
            </a:r>
          </a:p>
          <a:p>
            <a:r>
              <a:rPr lang="en-US" b="1" dirty="0" smtClean="0"/>
              <a:t>Product Roadmap</a:t>
            </a:r>
          </a:p>
          <a:p>
            <a:pPr lvl="1"/>
            <a:r>
              <a:rPr lang="en-US" dirty="0" smtClean="0"/>
              <a:t>A flexible, high-level chart or diagram that maps out the vision and direction of your product offering over time, including how it evolves to deliver value to customers.</a:t>
            </a:r>
          </a:p>
          <a:p>
            <a:r>
              <a:rPr lang="en-US" b="1" dirty="0" smtClean="0"/>
              <a:t>Product Scorecard</a:t>
            </a:r>
          </a:p>
          <a:p>
            <a:pPr lvl="1"/>
            <a:r>
              <a:rPr lang="en-US" dirty="0" smtClean="0"/>
              <a:t>A snapshot document recording data for specific indicators about how well your product is performing across various important financial, customer, process and people metrics.</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a:buNone/>
            </a:pPr>
            <a:endParaRPr lang="en-US" dirty="0"/>
          </a:p>
        </p:txBody>
      </p:sp>
      <p:pic>
        <p:nvPicPr>
          <p:cNvPr id="8194" name="Picture 2" descr="D:\JIGISHA\3171610\me.jpg"/>
          <p:cNvPicPr>
            <a:picLocks noChangeAspect="1" noChangeArrowheads="1"/>
          </p:cNvPicPr>
          <p:nvPr/>
        </p:nvPicPr>
        <p:blipFill>
          <a:blip r:embed="rId2"/>
          <a:srcRect/>
          <a:stretch>
            <a:fillRect/>
          </a:stretch>
        </p:blipFill>
        <p:spPr bwMode="auto">
          <a:xfrm>
            <a:off x="152400" y="76200"/>
            <a:ext cx="4549775" cy="2556395"/>
          </a:xfrm>
          <a:prstGeom prst="rect">
            <a:avLst/>
          </a:prstGeom>
          <a:noFill/>
        </p:spPr>
      </p:pic>
      <p:pic>
        <p:nvPicPr>
          <p:cNvPr id="8195" name="Picture 3" descr="D:\JIGISHA\3171610\prod.png"/>
          <p:cNvPicPr>
            <a:picLocks noChangeAspect="1" noChangeArrowheads="1"/>
          </p:cNvPicPr>
          <p:nvPr/>
        </p:nvPicPr>
        <p:blipFill>
          <a:blip r:embed="rId3"/>
          <a:srcRect/>
          <a:stretch>
            <a:fillRect/>
          </a:stretch>
        </p:blipFill>
        <p:spPr bwMode="auto">
          <a:xfrm>
            <a:off x="4724400" y="1676400"/>
            <a:ext cx="3886200" cy="2899703"/>
          </a:xfrm>
          <a:prstGeom prst="rect">
            <a:avLst/>
          </a:prstGeom>
          <a:noFill/>
        </p:spPr>
      </p:pic>
      <p:pic>
        <p:nvPicPr>
          <p:cNvPr id="8196" name="Picture 4" descr="D:\JIGISHA\3171610\score.png"/>
          <p:cNvPicPr>
            <a:picLocks noChangeAspect="1" noChangeArrowheads="1"/>
          </p:cNvPicPr>
          <p:nvPr/>
        </p:nvPicPr>
        <p:blipFill>
          <a:blip r:embed="rId4"/>
          <a:srcRect/>
          <a:stretch>
            <a:fillRect/>
          </a:stretch>
        </p:blipFill>
        <p:spPr bwMode="auto">
          <a:xfrm>
            <a:off x="189018" y="3124200"/>
            <a:ext cx="4535382" cy="3397159"/>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b="1" dirty="0" smtClean="0"/>
              <a:t>Release Plan</a:t>
            </a:r>
          </a:p>
          <a:p>
            <a:pPr lvl="1"/>
            <a:r>
              <a:rPr lang="en-US" dirty="0" smtClean="0"/>
              <a:t>A type of agile project plan derived from a product roadmap. It graphs how an individual project or major release is developed, usually by tracking </a:t>
            </a:r>
            <a:r>
              <a:rPr lang="en-US" dirty="0" err="1" smtClean="0"/>
              <a:t>burndown</a:t>
            </a:r>
            <a:r>
              <a:rPr lang="en-US" dirty="0" smtClean="0"/>
              <a:t> rate against a forecast.</a:t>
            </a:r>
          </a:p>
          <a:p>
            <a:r>
              <a:rPr lang="en-US" b="1" dirty="0" smtClean="0"/>
              <a:t>Requirement Weighting Model</a:t>
            </a:r>
          </a:p>
          <a:p>
            <a:pPr lvl="1"/>
            <a:r>
              <a:rPr lang="en-US" dirty="0" smtClean="0"/>
              <a:t>A type of decision matrix that removes politics and guesswork from finding a balance between the importance to customers and the cost &amp; technical difficulty of development.</a:t>
            </a:r>
          </a:p>
          <a:p>
            <a:r>
              <a:rPr lang="en-US" b="1" dirty="0" smtClean="0"/>
              <a:t>Stakeholder Mapping</a:t>
            </a:r>
          </a:p>
          <a:p>
            <a:pPr lvl="1"/>
            <a:r>
              <a:rPr lang="en-US" dirty="0" smtClean="0"/>
              <a:t>A method for understanding stakeholders, often conducted as a 2x2 grid with axes for power/influence </a:t>
            </a:r>
            <a:r>
              <a:rPr lang="en-US" dirty="0" err="1" smtClean="0"/>
              <a:t>vs</a:t>
            </a:r>
            <a:r>
              <a:rPr lang="en-US" dirty="0" smtClean="0"/>
              <a:t> interest, or as a Venn diagram containing sets for power, legitimacy and urgency.</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normAutofit fontScale="92500"/>
          </a:bodyPr>
          <a:lstStyle/>
          <a:p>
            <a:r>
              <a:rPr lang="en-US" b="1" dirty="0" smtClean="0"/>
              <a:t>SWOT Analysis</a:t>
            </a:r>
          </a:p>
          <a:p>
            <a:pPr lvl="1"/>
            <a:r>
              <a:rPr lang="en-US" dirty="0" smtClean="0"/>
              <a:t>A structured planning method for evaluating helpful and harmful elements internally and externally to a venture, using sections for Strengths, Weaknesses, Opportunities and Threats.</a:t>
            </a:r>
          </a:p>
          <a:p>
            <a:r>
              <a:rPr lang="en-US" b="1" dirty="0" smtClean="0"/>
              <a:t>User Stories</a:t>
            </a:r>
          </a:p>
          <a:p>
            <a:pPr lvl="1"/>
            <a:r>
              <a:rPr lang="en-US" dirty="0" smtClean="0"/>
              <a:t>An informal, natural-language description of features in a software system, often captured on an index card or sticky note, and generally written by (or from the perspective of) an end user or customer.</a:t>
            </a:r>
          </a:p>
          <a:p>
            <a:r>
              <a:rPr lang="en-US" b="1" dirty="0" smtClean="0"/>
              <a:t>Value Proposition Mapping</a:t>
            </a:r>
          </a:p>
          <a:p>
            <a:pPr lvl="1"/>
            <a:r>
              <a:rPr lang="en-US" dirty="0" smtClean="0"/>
              <a:t>An activity derived from the Business Model Canvas that describes the features, benefits and experience of a product against the wants, needs and fears of a customer.</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Techniques</a:t>
            </a:r>
            <a:endParaRPr lang="en-US" dirty="0"/>
          </a:p>
        </p:txBody>
      </p:sp>
      <p:sp>
        <p:nvSpPr>
          <p:cNvPr id="3" name="Content Placeholder 2"/>
          <p:cNvSpPr>
            <a:spLocks noGrp="1"/>
          </p:cNvSpPr>
          <p:nvPr>
            <p:ph sz="quarter" idx="1"/>
          </p:nvPr>
        </p:nvSpPr>
        <p:spPr/>
        <p:txBody>
          <a:bodyPr/>
          <a:lstStyle/>
          <a:p>
            <a:r>
              <a:rPr lang="en-US" b="1" dirty="0" smtClean="0"/>
              <a:t>Voice of </a:t>
            </a:r>
            <a:r>
              <a:rPr lang="en-US" b="1" smtClean="0"/>
              <a:t>the Customer</a:t>
            </a:r>
          </a:p>
          <a:p>
            <a:pPr lvl="1"/>
            <a:r>
              <a:rPr lang="en-US" smtClean="0"/>
              <a:t>A </a:t>
            </a:r>
            <a:r>
              <a:rPr lang="en-US" dirty="0" smtClean="0"/>
              <a:t>detailed set of customer wants and needs </a:t>
            </a:r>
            <a:r>
              <a:rPr lang="en-US" dirty="0" err="1" smtClean="0"/>
              <a:t>organised</a:t>
            </a:r>
            <a:r>
              <a:rPr lang="en-US" dirty="0" smtClean="0"/>
              <a:t> into a hierarchy and </a:t>
            </a:r>
            <a:r>
              <a:rPr lang="en-US" dirty="0" err="1" smtClean="0"/>
              <a:t>prioritised</a:t>
            </a:r>
            <a:r>
              <a:rPr lang="en-US" dirty="0" smtClean="0"/>
              <a:t> in relative terms of importance &amp; satisfaction with current alternatives. The information is sourced directly from interviews and enquiries conducted with customers.</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Ux</a:t>
            </a:r>
            <a:r>
              <a:rPr lang="en-US" dirty="0" smtClean="0"/>
              <a:t> scope </a:t>
            </a:r>
            <a:endParaRPr lang="en-US" dirty="0"/>
          </a:p>
        </p:txBody>
      </p:sp>
      <p:sp>
        <p:nvSpPr>
          <p:cNvPr id="3" name="Content Placeholder 2"/>
          <p:cNvSpPr>
            <a:spLocks noGrp="1"/>
          </p:cNvSpPr>
          <p:nvPr>
            <p:ph sz="quarter" idx="1"/>
          </p:nvPr>
        </p:nvSpPr>
        <p:spPr/>
        <p:txBody>
          <a:bodyPr/>
          <a:lstStyle/>
          <a:p>
            <a:r>
              <a:rPr lang="en-US" dirty="0" smtClean="0"/>
              <a:t>Scope is the place where we translate user needs and business objectives into specific requirements for what content and functionality the product will offer to users.</a:t>
            </a:r>
          </a:p>
          <a:p>
            <a:r>
              <a:rPr lang="en-US" dirty="0" smtClean="0"/>
              <a:t>Scoping is about creating the sandbox within which the UX designer will work, defining the problem that is being solved, and the measures of success. Clear scope upfront will lead to better outcomes at the end of the work.</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Project Scope</a:t>
            </a:r>
            <a:br>
              <a:rPr lang="en-US" dirty="0" smtClean="0"/>
            </a:br>
            <a:endParaRPr lang="en-US" dirty="0"/>
          </a:p>
        </p:txBody>
      </p:sp>
      <p:sp>
        <p:nvSpPr>
          <p:cNvPr id="3" name="Content Placeholder 2"/>
          <p:cNvSpPr>
            <a:spLocks noGrp="1"/>
          </p:cNvSpPr>
          <p:nvPr>
            <p:ph sz="quarter" idx="1"/>
          </p:nvPr>
        </p:nvSpPr>
        <p:spPr/>
        <p:txBody>
          <a:bodyPr/>
          <a:lstStyle/>
          <a:p>
            <a:r>
              <a:rPr lang="en-US" dirty="0" smtClean="0"/>
              <a:t>“There are essentially two ways of defining scope,” You can define project scope based on:</a:t>
            </a:r>
          </a:p>
          <a:p>
            <a:r>
              <a:rPr lang="en-US" dirty="0" smtClean="0"/>
              <a:t>Best practices—In the project-management world, people generally refer to taking this approach as a </a:t>
            </a:r>
            <a:r>
              <a:rPr lang="en-US" i="1" dirty="0" smtClean="0"/>
              <a:t>time-and-materials</a:t>
            </a:r>
            <a:r>
              <a:rPr lang="en-US" dirty="0" smtClean="0"/>
              <a:t> project. Such projects have a specific goal such as: create a Web site.</a:t>
            </a:r>
          </a:p>
          <a:p>
            <a:r>
              <a:rPr lang="en-US" dirty="0" smtClean="0"/>
              <a:t>User Experience is an important component of building a Web site, but the term </a:t>
            </a:r>
            <a:r>
              <a:rPr lang="en-US" i="1" dirty="0" smtClean="0"/>
              <a:t>User Experience</a:t>
            </a:r>
            <a:r>
              <a:rPr lang="en-US" dirty="0" smtClean="0"/>
              <a:t> can cover a multitude of different processes and deliverables. </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Grp="1" noChangeAspect="1" noChangeArrowheads="1"/>
          </p:cNvPicPr>
          <p:nvPr>
            <p:ph sz="quarter" idx="1"/>
          </p:nvPr>
        </p:nvPicPr>
        <p:blipFill>
          <a:blip r:embed="rId2"/>
          <a:stretch>
            <a:fillRect/>
          </a:stretch>
        </p:blipFill>
        <p:spPr bwMode="auto">
          <a:xfrm>
            <a:off x="2971800" y="3657600"/>
            <a:ext cx="3190875" cy="30289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5181600" y="304800"/>
            <a:ext cx="3721608" cy="3169920"/>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914400" y="228601"/>
            <a:ext cx="3505200" cy="3186546"/>
          </a:xfrm>
          <a:prstGeom prst="rect">
            <a:avLst/>
          </a:prstGeom>
          <a:noFill/>
          <a:ln w="9525">
            <a:noFill/>
            <a:miter lim="800000"/>
            <a:headEnd/>
            <a:tailEnd/>
          </a:ln>
          <a:effectLst/>
        </p:spPr>
      </p:pic>
      <p:sp>
        <p:nvSpPr>
          <p:cNvPr id="8" name="TextBox 7"/>
          <p:cNvSpPr txBox="1"/>
          <p:nvPr/>
        </p:nvSpPr>
        <p:spPr>
          <a:xfrm>
            <a:off x="457200" y="4267200"/>
            <a:ext cx="2362200" cy="1569660"/>
          </a:xfrm>
          <a:prstGeom prst="rect">
            <a:avLst/>
          </a:prstGeom>
          <a:noFill/>
        </p:spPr>
        <p:txBody>
          <a:bodyPr wrap="square" rtlCol="0">
            <a:spAutoFit/>
          </a:bodyPr>
          <a:lstStyle/>
          <a:p>
            <a:r>
              <a:rPr lang="en-US" sz="3200" b="1" dirty="0" smtClean="0">
                <a:solidFill>
                  <a:schemeClr val="accent4">
                    <a:lumMod val="50000"/>
                  </a:schemeClr>
                </a:solidFill>
              </a:rPr>
              <a:t>Some Good UX Examples</a:t>
            </a:r>
            <a:endParaRPr lang="en-US" sz="3200" b="1" dirty="0">
              <a:solidFill>
                <a:schemeClr val="accent4">
                  <a:lumMod val="50000"/>
                </a:schemeClr>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quarter" idx="1"/>
          </p:nvPr>
        </p:nvSpPr>
        <p:spPr/>
        <p:txBody>
          <a:bodyPr/>
          <a:lstStyle/>
          <a:p>
            <a:r>
              <a:rPr lang="en-US" dirty="0" smtClean="0"/>
              <a:t>An allocated budget</a:t>
            </a:r>
          </a:p>
          <a:p>
            <a:pPr lvl="1"/>
            <a:r>
              <a:rPr lang="en-US" dirty="0" smtClean="0"/>
              <a:t>This is what we call a </a:t>
            </a:r>
            <a:r>
              <a:rPr lang="en-US" i="1" dirty="0" smtClean="0"/>
              <a:t>fixed-budget</a:t>
            </a:r>
            <a:r>
              <a:rPr lang="en-US" dirty="0" smtClean="0"/>
              <a:t> project. In such cases, you’ll likely receive a budget that stakeholders have allocated to the UX-design portion of the project. </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Key Points </a:t>
            </a:r>
            <a:endParaRPr lang="en-US" dirty="0"/>
          </a:p>
        </p:txBody>
      </p:sp>
      <p:sp>
        <p:nvSpPr>
          <p:cNvPr id="3" name="Content Placeholder 2"/>
          <p:cNvSpPr>
            <a:spLocks noGrp="1"/>
          </p:cNvSpPr>
          <p:nvPr>
            <p:ph sz="quarter" idx="1"/>
          </p:nvPr>
        </p:nvSpPr>
        <p:spPr/>
        <p:txBody>
          <a:bodyPr/>
          <a:lstStyle/>
          <a:p>
            <a:r>
              <a:rPr lang="en-US" dirty="0" smtClean="0"/>
              <a:t>Know what we are building</a:t>
            </a:r>
          </a:p>
          <a:p>
            <a:pPr lvl="1"/>
            <a:r>
              <a:rPr lang="en-US" dirty="0" smtClean="0"/>
              <a:t>It gives a clear description about what we are building, and how it related to our goals. and Yes, we can’t define a scope with 100%, and say this is exactly what is going to be, because new things are going to come during the project, but, if we defined boundaries of what you can and can’t do in the Scope, it will be much easier.</a:t>
            </a:r>
          </a:p>
          <a:p>
            <a:endParaRPr lang="en-US" dirty="0" smtClean="0"/>
          </a:p>
          <a:p>
            <a:r>
              <a:rPr lang="en-US" dirty="0" smtClean="0"/>
              <a:t>Address conflicts</a:t>
            </a:r>
          </a:p>
          <a:p>
            <a:pPr lvl="1"/>
            <a:r>
              <a:rPr lang="en-US" dirty="0" smtClean="0"/>
              <a:t>Defining scope makes us to address potential conflicts, and the bottlenecks from implementing the features before design and development.</a:t>
            </a:r>
          </a:p>
          <a:p>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quarter" idx="1"/>
          </p:nvPr>
        </p:nvSpPr>
        <p:spPr/>
        <p:txBody>
          <a:bodyPr>
            <a:normAutofit/>
          </a:bodyPr>
          <a:lstStyle/>
          <a:p>
            <a:r>
              <a:rPr lang="en-US" dirty="0" smtClean="0"/>
              <a:t>Reference point</a:t>
            </a:r>
          </a:p>
          <a:p>
            <a:pPr lvl="1"/>
            <a:r>
              <a:rPr lang="en-US" dirty="0" smtClean="0"/>
              <a:t>Defining scope gives a reference point for client and developers about the work that’s going to be done. Documentation of the Scope doesn’t have to be a novel, but a common understanding of the features, schedules, and milestones puts everybody on the same page, and gives them a common reference.</a:t>
            </a:r>
          </a:p>
          <a:p>
            <a:r>
              <a:rPr lang="en-US" dirty="0" smtClean="0"/>
              <a:t>Explore connections</a:t>
            </a:r>
          </a:p>
          <a:p>
            <a:pPr lvl="1"/>
            <a:r>
              <a:rPr lang="en-US" dirty="0" smtClean="0"/>
              <a:t>Defining scope gives enables you to see connections between individual requirements that wasn’t clear, and organize related requirements, which may help then in determining which structure is appropriate for your product.</a:t>
            </a:r>
          </a:p>
          <a:p>
            <a:endParaRPr lang="en-US" dirty="0" smtClean="0"/>
          </a:p>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quarter" idx="1"/>
          </p:nvPr>
        </p:nvSpPr>
        <p:spPr/>
        <p:txBody>
          <a:bodyPr/>
          <a:lstStyle/>
          <a:p>
            <a:r>
              <a:rPr lang="en-US" dirty="0" smtClean="0"/>
              <a:t>Assign Responsibility</a:t>
            </a:r>
          </a:p>
          <a:p>
            <a:pPr lvl="1"/>
            <a:r>
              <a:rPr lang="en-US" dirty="0" smtClean="0"/>
              <a:t>Having a defined set of requirements allows you to assign responsibility for the work, so no body will have a conflict about who is responsible for what tasks.</a:t>
            </a:r>
          </a:p>
          <a:p>
            <a:r>
              <a:rPr lang="en-US" dirty="0" smtClean="0"/>
              <a:t>Keep track of new features</a:t>
            </a:r>
          </a:p>
          <a:p>
            <a:pPr lvl="1"/>
            <a:r>
              <a:rPr lang="en-US" dirty="0" smtClean="0"/>
              <a:t>More features are coming during the project. Because there is information coming to the light and So, suggested changes or new features should also be documented.</a:t>
            </a:r>
          </a:p>
          <a:p>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quarter" idx="1"/>
          </p:nvPr>
        </p:nvSpPr>
        <p:spPr/>
        <p:txBody>
          <a:bodyPr/>
          <a:lstStyle/>
          <a:p>
            <a:r>
              <a:rPr lang="en-US" dirty="0" smtClean="0"/>
              <a:t>What to tackle now and what has to wait</a:t>
            </a:r>
          </a:p>
          <a:p>
            <a:pPr lvl="1"/>
            <a:r>
              <a:rPr lang="en-US" dirty="0" smtClean="0"/>
              <a:t>Having a list with set of features to be implemented can help in determine which features can be done now and which has to wait until the next iteration.</a:t>
            </a:r>
          </a:p>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Functional and Content Requirements</a:t>
            </a:r>
            <a:br>
              <a:rPr lang="en-US" dirty="0" smtClean="0"/>
            </a:br>
            <a:endParaRPr lang="en-US" dirty="0"/>
          </a:p>
        </p:txBody>
      </p:sp>
      <p:sp>
        <p:nvSpPr>
          <p:cNvPr id="3" name="Content Placeholder 2"/>
          <p:cNvSpPr>
            <a:spLocks noGrp="1"/>
          </p:cNvSpPr>
          <p:nvPr>
            <p:ph sz="quarter" idx="1"/>
          </p:nvPr>
        </p:nvSpPr>
        <p:spPr/>
        <p:txBody>
          <a:bodyPr/>
          <a:lstStyle/>
          <a:p>
            <a:r>
              <a:rPr lang="en-US" dirty="0" smtClean="0"/>
              <a:t>We start by generating the requirements, negotiate, prioritize and finally we document the requirements.</a:t>
            </a:r>
          </a:p>
          <a:p>
            <a:endParaRPr lang="en-US" dirty="0" smtClean="0"/>
          </a:p>
          <a:p>
            <a:r>
              <a:rPr lang="en-US" dirty="0" smtClean="0"/>
              <a:t>Generating Requirements</a:t>
            </a:r>
          </a:p>
          <a:p>
            <a:pPr lvl="1"/>
            <a:r>
              <a:rPr lang="en-US" dirty="0" smtClean="0"/>
              <a:t>Some requirements apply to the product as a whole, such as supported browsers and operating systems, while other requirements apply only to a specific feature. The level of detail in your requirements will often depend on the specific scope of the project. </a:t>
            </a:r>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Functional and Content Requirements</a:t>
            </a:r>
            <a:br>
              <a:rPr lang="en-US" dirty="0" smtClean="0"/>
            </a:br>
            <a:endParaRPr lang="en-US" dirty="0"/>
          </a:p>
        </p:txBody>
      </p:sp>
      <p:sp>
        <p:nvSpPr>
          <p:cNvPr id="3" name="Content Placeholder 2"/>
          <p:cNvSpPr>
            <a:spLocks noGrp="1"/>
          </p:cNvSpPr>
          <p:nvPr>
            <p:ph sz="quarter" idx="1"/>
          </p:nvPr>
        </p:nvSpPr>
        <p:spPr>
          <a:xfrm>
            <a:off x="381000" y="1219200"/>
            <a:ext cx="7543800" cy="5254752"/>
          </a:xfrm>
        </p:spPr>
        <p:txBody>
          <a:bodyPr>
            <a:normAutofit lnSpcReduction="10000"/>
          </a:bodyPr>
          <a:lstStyle/>
          <a:p>
            <a:r>
              <a:rPr lang="en-US" b="1" dirty="0" smtClean="0"/>
              <a:t>Things people say they want</a:t>
            </a:r>
            <a:endParaRPr lang="en-US" dirty="0" smtClean="0"/>
          </a:p>
          <a:p>
            <a:pPr lvl="1"/>
            <a:r>
              <a:rPr lang="en-US" dirty="0" smtClean="0"/>
              <a:t>Either people try to remember their past use for the product, or speculate about their future use. And the problem is, people make false predictions about their future behavior, especially when presented with something that’s new and unfamiliar.</a:t>
            </a:r>
          </a:p>
          <a:p>
            <a:r>
              <a:rPr lang="en-US" b="1" dirty="0" smtClean="0"/>
              <a:t>Things people aren’t actually want</a:t>
            </a:r>
            <a:endParaRPr lang="en-US" dirty="0" smtClean="0"/>
          </a:p>
          <a:p>
            <a:pPr lvl="1"/>
            <a:r>
              <a:rPr lang="en-US" dirty="0" smtClean="0"/>
              <a:t>Sometimes the things people say they want are not the things they actually want, because when people have troubles with a process or a product, they try to imagine a solution, but not all solutions are feasible.</a:t>
            </a:r>
            <a:endParaRPr lang="en-US" b="1" dirty="0" smtClean="0"/>
          </a:p>
          <a:p>
            <a:r>
              <a:rPr lang="en-US" b="1" dirty="0" smtClean="0"/>
              <a:t>Things people don’t know they want</a:t>
            </a:r>
            <a:endParaRPr lang="en-US" dirty="0" smtClean="0"/>
          </a:p>
          <a:p>
            <a:pPr lvl="1"/>
            <a:r>
              <a:rPr lang="en-US" sz="2200" dirty="0" smtClean="0"/>
              <a:t>When people talk, they may hit upon great ideas that nobody said before. These ideas often come from brainstorming sessions.</a:t>
            </a:r>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Requirements Takeaways</a:t>
            </a:r>
            <a:br>
              <a:rPr lang="en-US" dirty="0" smtClean="0"/>
            </a:br>
            <a:endParaRPr lang="en-US" dirty="0"/>
          </a:p>
        </p:txBody>
      </p:sp>
      <p:sp>
        <p:nvSpPr>
          <p:cNvPr id="3" name="Content Placeholder 2"/>
          <p:cNvSpPr>
            <a:spLocks noGrp="1"/>
          </p:cNvSpPr>
          <p:nvPr>
            <p:ph sz="quarter" idx="1"/>
          </p:nvPr>
        </p:nvSpPr>
        <p:spPr/>
        <p:txBody>
          <a:bodyPr>
            <a:normAutofit/>
          </a:bodyPr>
          <a:lstStyle/>
          <a:p>
            <a:r>
              <a:rPr lang="en-US" b="1" dirty="0" smtClean="0"/>
              <a:t>Requirements can’t be gathered</a:t>
            </a:r>
            <a:endParaRPr lang="en-US" dirty="0" smtClean="0"/>
          </a:p>
          <a:p>
            <a:pPr lvl="1"/>
            <a:r>
              <a:rPr lang="en-US" dirty="0" smtClean="0"/>
              <a:t>Requirements can’t be gathered, requirements have to be generated, and created through discussion with users and all stakeholders.</a:t>
            </a:r>
          </a:p>
          <a:p>
            <a:r>
              <a:rPr lang="en-US" b="1" dirty="0" smtClean="0"/>
              <a:t>Clients won’t give all requirements</a:t>
            </a:r>
            <a:endParaRPr lang="en-US" dirty="0" smtClean="0"/>
          </a:p>
          <a:p>
            <a:pPr lvl="1"/>
            <a:r>
              <a:rPr lang="en-US" dirty="0" smtClean="0"/>
              <a:t>They won’t give all necessary requirements, because they don’t have it, so part of your job is to collaborate with them to generate that requirement.</a:t>
            </a:r>
          </a:p>
          <a:p>
            <a:r>
              <a:rPr lang="en-US" b="1" dirty="0" smtClean="0"/>
              <a:t>Functional Specification</a:t>
            </a:r>
            <a:endParaRPr lang="en-US" dirty="0" smtClean="0"/>
          </a:p>
          <a:p>
            <a:pPr lvl="1"/>
            <a:r>
              <a:rPr lang="en-US" dirty="0" smtClean="0"/>
              <a:t>It’s the requirements about the functions, or features in the product, how features work with each other, and how they interrelate with each other.</a:t>
            </a:r>
          </a:p>
          <a:p>
            <a:pPr lvl="1"/>
            <a:endParaRPr lang="en-US" dirty="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Requirements Takeaways</a:t>
            </a:r>
            <a:endParaRPr lang="en-US" dirty="0"/>
          </a:p>
        </p:txBody>
      </p:sp>
      <p:sp>
        <p:nvSpPr>
          <p:cNvPr id="3" name="Content Placeholder 2"/>
          <p:cNvSpPr>
            <a:spLocks noGrp="1"/>
          </p:cNvSpPr>
          <p:nvPr>
            <p:ph sz="quarter" idx="1"/>
          </p:nvPr>
        </p:nvSpPr>
        <p:spPr/>
        <p:txBody>
          <a:bodyPr>
            <a:normAutofit/>
          </a:bodyPr>
          <a:lstStyle/>
          <a:p>
            <a:r>
              <a:rPr lang="en-US" b="1" dirty="0" smtClean="0"/>
              <a:t>Requirements shouldn’t be based on opinions or preferences</a:t>
            </a:r>
            <a:endParaRPr lang="en-US" dirty="0" smtClean="0"/>
          </a:p>
          <a:p>
            <a:pPr lvl="1"/>
            <a:r>
              <a:rPr lang="en-US" dirty="0" smtClean="0"/>
              <a:t>Much of what provided in requirements will be based on personal opinions or preferences. Even if it’s applicable, it doesn’t mean it’s the right thing to do.</a:t>
            </a:r>
          </a:p>
          <a:p>
            <a:r>
              <a:rPr lang="en-US" b="1" dirty="0" smtClean="0"/>
              <a:t>Observe users behavior</a:t>
            </a:r>
            <a:endParaRPr lang="en-US" dirty="0" smtClean="0"/>
          </a:p>
          <a:p>
            <a:pPr lvl="1"/>
            <a:r>
              <a:rPr lang="en-US" dirty="0" smtClean="0"/>
              <a:t>Because what people say they want is not always what they really want, and what they say about what they do, is not always what they really do. So, we need to observe their behavior in their daily life, this will give us information about what we need to do a lot more than through discussion and guessing.</a:t>
            </a:r>
          </a:p>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Requirements Takeaways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b="1" dirty="0" smtClean="0"/>
              <a:t>You duty shouldn’t be to take orders</a:t>
            </a:r>
            <a:endParaRPr lang="en-US" dirty="0" smtClean="0"/>
          </a:p>
          <a:p>
            <a:pPr lvl="1"/>
            <a:r>
              <a:rPr lang="en-US" dirty="0" smtClean="0"/>
              <a:t>Designers, developers, project managers are here because they have a degree of expertise and knowledge. </a:t>
            </a:r>
          </a:p>
          <a:p>
            <a:pPr lvl="1"/>
            <a:r>
              <a:rPr lang="en-US" dirty="0" smtClean="0"/>
              <a:t>So, it’s our job to apply our experience and knowledge to figure out what the requirements should be. This will help the clients to get the right solution and achieve the user or business goals.</a:t>
            </a:r>
          </a:p>
          <a:p>
            <a:r>
              <a:rPr lang="en-US" b="1" dirty="0" smtClean="0"/>
              <a:t>Focus on the need, not the solution</a:t>
            </a:r>
            <a:endParaRPr lang="en-US" dirty="0" smtClean="0"/>
          </a:p>
          <a:p>
            <a:pPr lvl="1"/>
            <a:r>
              <a:rPr lang="en-US" dirty="0" smtClean="0"/>
              <a:t>Strategy are needs, features are solutions. Needs are often combined with solutions because people often communicate their need by suggesting solutions instead of saying their actual need. </a:t>
            </a:r>
          </a:p>
          <a:p>
            <a:pPr lvl="1"/>
            <a:r>
              <a:rPr lang="en-US" dirty="0" smtClean="0"/>
              <a:t>So, focus on the need first then come up with solutions through discussions, because you can’t know if a feature is relevant, appropriate or valuable until you know the actual need for that feature.</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noChangeArrowheads="1"/>
          </p:cNvPicPr>
          <p:nvPr>
            <p:ph sz="quarter" idx="1"/>
          </p:nvPr>
        </p:nvPicPr>
        <p:blipFill>
          <a:blip r:embed="rId2"/>
          <a:srcRect l="1581" t="2374" r="3557" b="2670"/>
          <a:stretch>
            <a:fillRect/>
          </a:stretch>
        </p:blipFill>
        <p:spPr bwMode="auto">
          <a:xfrm>
            <a:off x="457200" y="355600"/>
            <a:ext cx="4038600" cy="2692400"/>
          </a:xfrm>
          <a:prstGeom prst="rect">
            <a:avLst/>
          </a:prstGeom>
          <a:noFill/>
          <a:ln w="9525">
            <a:noFill/>
            <a:miter lim="800000"/>
            <a:headEnd/>
            <a:tailEnd/>
          </a:ln>
          <a:effectLst/>
        </p:spPr>
      </p:pic>
      <p:sp>
        <p:nvSpPr>
          <p:cNvPr id="6" name="TextBox 5"/>
          <p:cNvSpPr txBox="1"/>
          <p:nvPr/>
        </p:nvSpPr>
        <p:spPr>
          <a:xfrm>
            <a:off x="381000" y="4114800"/>
            <a:ext cx="1905000" cy="1569660"/>
          </a:xfrm>
          <a:prstGeom prst="rect">
            <a:avLst/>
          </a:prstGeom>
          <a:noFill/>
        </p:spPr>
        <p:txBody>
          <a:bodyPr wrap="square" rtlCol="0">
            <a:spAutoFit/>
          </a:bodyPr>
          <a:lstStyle/>
          <a:p>
            <a:r>
              <a:rPr lang="en-US" sz="3200" b="1" dirty="0" smtClean="0">
                <a:solidFill>
                  <a:schemeClr val="accent4">
                    <a:lumMod val="50000"/>
                  </a:schemeClr>
                </a:solidFill>
              </a:rPr>
              <a:t>Some Bad UX Examples</a:t>
            </a:r>
            <a:endParaRPr lang="en-US" sz="3200" b="1" dirty="0">
              <a:solidFill>
                <a:schemeClr val="accent4">
                  <a:lumMod val="50000"/>
                </a:schemeClr>
              </a:solidFill>
            </a:endParaRPr>
          </a:p>
        </p:txBody>
      </p:sp>
      <p:pic>
        <p:nvPicPr>
          <p:cNvPr id="4098" name="Picture 2"/>
          <p:cNvPicPr>
            <a:picLocks noChangeAspect="1" noChangeArrowheads="1"/>
          </p:cNvPicPr>
          <p:nvPr/>
        </p:nvPicPr>
        <p:blipFill>
          <a:blip r:embed="rId3"/>
          <a:srcRect/>
          <a:stretch>
            <a:fillRect/>
          </a:stretch>
        </p:blipFill>
        <p:spPr bwMode="auto">
          <a:xfrm>
            <a:off x="5181600" y="304800"/>
            <a:ext cx="3576577" cy="27432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6248400" y="3276600"/>
            <a:ext cx="2486660" cy="3352800"/>
          </a:xfrm>
          <a:prstGeom prst="rect">
            <a:avLst/>
          </a:prstGeom>
          <a:noFill/>
          <a:ln w="9525">
            <a:noFill/>
            <a:miter lim="800000"/>
            <a:headEnd/>
            <a:tailEnd/>
          </a:ln>
          <a:effectLst/>
        </p:spPr>
      </p:pic>
      <p:pic>
        <p:nvPicPr>
          <p:cNvPr id="4100" name="Picture 4" descr="D:\JIGISHA\3171610\download.jpg"/>
          <p:cNvPicPr>
            <a:picLocks noChangeAspect="1" noChangeArrowheads="1"/>
          </p:cNvPicPr>
          <p:nvPr/>
        </p:nvPicPr>
        <p:blipFill>
          <a:blip r:embed="rId5"/>
          <a:srcRect/>
          <a:stretch>
            <a:fillRect/>
          </a:stretch>
        </p:blipFill>
        <p:spPr bwMode="auto">
          <a:xfrm>
            <a:off x="2514600" y="3886200"/>
            <a:ext cx="3500635" cy="2119312"/>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Requirements Takeaways</a:t>
            </a:r>
            <a:endParaRPr lang="en-US" dirty="0"/>
          </a:p>
        </p:txBody>
      </p:sp>
      <p:sp>
        <p:nvSpPr>
          <p:cNvPr id="3" name="Content Placeholder 2"/>
          <p:cNvSpPr>
            <a:spLocks noGrp="1"/>
          </p:cNvSpPr>
          <p:nvPr>
            <p:ph sz="quarter" idx="1"/>
          </p:nvPr>
        </p:nvSpPr>
        <p:spPr>
          <a:xfrm>
            <a:off x="457200" y="1600200"/>
            <a:ext cx="7696200" cy="5105400"/>
          </a:xfrm>
        </p:spPr>
        <p:txBody>
          <a:bodyPr>
            <a:normAutofit lnSpcReduction="10000"/>
          </a:bodyPr>
          <a:lstStyle/>
          <a:p>
            <a:r>
              <a:rPr lang="en-US" dirty="0" smtClean="0"/>
              <a:t>Requirements Negotiation</a:t>
            </a:r>
          </a:p>
          <a:p>
            <a:pPr lvl="1"/>
            <a:r>
              <a:rPr lang="en-US" dirty="0" smtClean="0"/>
              <a:t>During generating the requirements, we negotiate. The aim of negotiation is to let everybody to say what he think it’s important to be considered, resolve conflicts, and deices on the requirements that will be documented.</a:t>
            </a:r>
          </a:p>
          <a:p>
            <a:pPr lvl="1"/>
            <a:r>
              <a:rPr lang="en-US" dirty="0" smtClean="0"/>
              <a:t>The best approach to resolving a conflict between stakeholders is to engage, and look back to the defined Strategy.</a:t>
            </a:r>
          </a:p>
          <a:p>
            <a:r>
              <a:rPr lang="en-US" dirty="0" smtClean="0"/>
              <a:t>Requirements Specification</a:t>
            </a:r>
          </a:p>
          <a:p>
            <a:pPr lvl="1"/>
            <a:r>
              <a:rPr lang="en-US" dirty="0" smtClean="0"/>
              <a:t>Requirement Specification is divided into features and content. </a:t>
            </a:r>
          </a:p>
          <a:p>
            <a:pPr lvl="1"/>
            <a:r>
              <a:rPr lang="en-US" dirty="0" smtClean="0"/>
              <a:t>With no-documented requirements it will be a mess, as everybody needs to have the same understanding about the product, and what we are going to build.</a:t>
            </a:r>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Requirements Takeaways</a:t>
            </a:r>
            <a:endParaRPr lang="en-US" dirty="0"/>
          </a:p>
        </p:txBody>
      </p:sp>
      <p:sp>
        <p:nvSpPr>
          <p:cNvPr id="3" name="Content Placeholder 2"/>
          <p:cNvSpPr>
            <a:spLocks noGrp="1"/>
          </p:cNvSpPr>
          <p:nvPr>
            <p:ph sz="quarter" idx="1"/>
          </p:nvPr>
        </p:nvSpPr>
        <p:spPr/>
        <p:txBody>
          <a:bodyPr>
            <a:normAutofit/>
          </a:bodyPr>
          <a:lstStyle/>
          <a:p>
            <a:r>
              <a:rPr lang="en-US" dirty="0" smtClean="0"/>
              <a:t>Requirements Prioritization</a:t>
            </a:r>
          </a:p>
          <a:p>
            <a:pPr lvl="1"/>
            <a:r>
              <a:rPr lang="en-US" dirty="0" smtClean="0"/>
              <a:t>During, or after generating the requirements, we prioritize. </a:t>
            </a:r>
          </a:p>
          <a:p>
            <a:pPr lvl="1"/>
            <a:r>
              <a:rPr lang="en-US" dirty="0" smtClean="0"/>
              <a:t>Sometimes one requirement can be applied to accomplish multiple strategic objectives, and also one objective will often be associated with several different requirements.</a:t>
            </a:r>
          </a:p>
          <a:p>
            <a:pPr lvl="2"/>
            <a:r>
              <a:rPr lang="en-US" dirty="0" smtClean="0"/>
              <a:t>Does the requirement fulfill a user need</a:t>
            </a:r>
          </a:p>
          <a:p>
            <a:pPr lvl="2"/>
            <a:r>
              <a:rPr lang="en-US" dirty="0" smtClean="0"/>
              <a:t>Does the requirement fulfill a business goal</a:t>
            </a:r>
          </a:p>
          <a:p>
            <a:pPr lvl="2"/>
            <a:r>
              <a:rPr lang="en-US" dirty="0" smtClean="0"/>
              <a:t>How feasible is the requirement, can we design, build and test it under current time constrains, resources and budget.</a:t>
            </a:r>
          </a:p>
          <a:p>
            <a:pPr lvl="2"/>
            <a:r>
              <a:rPr lang="en-US" dirty="0" smtClean="0"/>
              <a:t>Are there any potential conflicts</a:t>
            </a:r>
          </a:p>
          <a:p>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Requirements Takeaways</a:t>
            </a:r>
            <a:endParaRPr lang="en-US" dirty="0"/>
          </a:p>
        </p:txBody>
      </p:sp>
      <p:sp>
        <p:nvSpPr>
          <p:cNvPr id="3" name="Content Placeholder 2"/>
          <p:cNvSpPr>
            <a:spLocks noGrp="1"/>
          </p:cNvSpPr>
          <p:nvPr>
            <p:ph sz="quarter" idx="1"/>
          </p:nvPr>
        </p:nvSpPr>
        <p:spPr/>
        <p:txBody>
          <a:bodyPr/>
          <a:lstStyle/>
          <a:p>
            <a:r>
              <a:rPr lang="en-US" b="1" dirty="0" smtClean="0"/>
              <a:t>Content Specification</a:t>
            </a:r>
            <a:endParaRPr lang="en-US" dirty="0" smtClean="0"/>
          </a:p>
          <a:p>
            <a:pPr lvl="1"/>
            <a:r>
              <a:rPr lang="en-US" dirty="0" smtClean="0"/>
              <a:t>Content refers to text, images, audio, and video, and different content types can work together to fulfill a single requirement, like having an article with text and images.</a:t>
            </a:r>
          </a:p>
          <a:p>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effective requirements</a:t>
            </a:r>
            <a:br>
              <a:rPr lang="en-US" dirty="0" smtClean="0"/>
            </a:br>
            <a:endParaRPr lang="en-US" dirty="0"/>
          </a:p>
        </p:txBody>
      </p:sp>
      <p:sp>
        <p:nvSpPr>
          <p:cNvPr id="3" name="Content Placeholder 2"/>
          <p:cNvSpPr>
            <a:spLocks noGrp="1"/>
          </p:cNvSpPr>
          <p:nvPr>
            <p:ph sz="quarter" idx="1"/>
          </p:nvPr>
        </p:nvSpPr>
        <p:spPr/>
        <p:txBody>
          <a:bodyPr>
            <a:normAutofit/>
          </a:bodyPr>
          <a:lstStyle/>
          <a:p>
            <a:r>
              <a:rPr lang="en-US" dirty="0" smtClean="0"/>
              <a:t>Be positive</a:t>
            </a:r>
          </a:p>
          <a:p>
            <a:pPr lvl="1"/>
            <a:r>
              <a:rPr lang="en-US" dirty="0" smtClean="0"/>
              <a:t>Instead of describing a bad thing the system shouldn’t do, describe what it will do to prevent that bad thing. As an example, negative statement: “the system won’t allow the user to do X without Y”, while positive statement: “the system will ask the user to do Y if he tries to do X”.</a:t>
            </a:r>
          </a:p>
          <a:p>
            <a:r>
              <a:rPr lang="en-US" dirty="0" smtClean="0"/>
              <a:t>Be specific</a:t>
            </a:r>
          </a:p>
          <a:p>
            <a:pPr lvl="1"/>
            <a:r>
              <a:rPr lang="en-US" dirty="0" smtClean="0"/>
              <a:t>Requirements should be clearly defined. As an example, not specific statement: “the system will display the most popular movies”, while the specific statement: “the system will display videos sorted by the most views”.</a:t>
            </a:r>
          </a:p>
          <a:p>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effective requirements</a:t>
            </a:r>
            <a:endParaRPr lang="en-US" dirty="0"/>
          </a:p>
        </p:txBody>
      </p:sp>
      <p:sp>
        <p:nvSpPr>
          <p:cNvPr id="3" name="Content Placeholder 2"/>
          <p:cNvSpPr>
            <a:spLocks noGrp="1"/>
          </p:cNvSpPr>
          <p:nvPr>
            <p:ph sz="quarter" idx="1"/>
          </p:nvPr>
        </p:nvSpPr>
        <p:spPr/>
        <p:txBody>
          <a:bodyPr/>
          <a:lstStyle/>
          <a:p>
            <a:r>
              <a:rPr lang="en-US" dirty="0" smtClean="0"/>
              <a:t>Don’t be subjective</a:t>
            </a:r>
          </a:p>
          <a:p>
            <a:pPr lvl="1"/>
            <a:r>
              <a:rPr lang="en-US" dirty="0" smtClean="0"/>
              <a:t>Subjective keywords means keywords based on or influenced by personal feelings and definition.</a:t>
            </a:r>
          </a:p>
          <a:p>
            <a:pPr lvl="1"/>
            <a:r>
              <a:rPr lang="en-US" dirty="0" smtClean="0"/>
              <a:t> As an example, subjective statement: “the site is be cool”, while the non-subjective statement: “the site will have looking according to the company guidelines”.</a:t>
            </a:r>
          </a:p>
          <a:p>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 when dealing with Content</a:t>
            </a:r>
            <a:endParaRPr lang="en-US" dirty="0"/>
          </a:p>
        </p:txBody>
      </p:sp>
      <p:sp>
        <p:nvSpPr>
          <p:cNvPr id="3" name="Content Placeholder 2"/>
          <p:cNvSpPr>
            <a:spLocks noGrp="1"/>
          </p:cNvSpPr>
          <p:nvPr>
            <p:ph sz="quarter" idx="1"/>
          </p:nvPr>
        </p:nvSpPr>
        <p:spPr/>
        <p:txBody>
          <a:bodyPr/>
          <a:lstStyle/>
          <a:p>
            <a:r>
              <a:rPr lang="en-US" dirty="0" smtClean="0"/>
              <a:t>Content Source</a:t>
            </a:r>
          </a:p>
          <a:p>
            <a:pPr lvl="1"/>
            <a:r>
              <a:rPr lang="en-US" dirty="0" smtClean="0"/>
              <a:t>The process of generating content requirements starts with identifying and validating content sources.</a:t>
            </a:r>
          </a:p>
          <a:p>
            <a:pPr lvl="1"/>
            <a:r>
              <a:rPr lang="en-US" dirty="0" smtClean="0"/>
              <a:t> Identifying the content source will allow you to identify the inappropriate content, like when the content coming from a source, people don’t care about, or it’s no longer true.</a:t>
            </a:r>
          </a:p>
          <a:p>
            <a:r>
              <a:rPr lang="en-US" dirty="0" smtClean="0"/>
              <a:t>The resources needed</a:t>
            </a:r>
          </a:p>
          <a:p>
            <a:pPr lvl="1"/>
            <a:r>
              <a:rPr lang="en-US" dirty="0" smtClean="0"/>
              <a:t>Identifying all the content types associated with a feature can help you determine what resources will be needed to produce the content.</a:t>
            </a:r>
          </a:p>
          <a:p>
            <a:pPr lvl="1"/>
            <a:endParaRPr lang="en-US" dirty="0" smtClean="0"/>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 when dealing with Content</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Content format and purpose</a:t>
            </a:r>
          </a:p>
          <a:p>
            <a:pPr lvl="1"/>
            <a:r>
              <a:rPr lang="en-US" dirty="0" smtClean="0"/>
              <a:t>Content format is what you want to build(i.e. FAQ), and it’s purpose, which is easily access to commonly asked questions.</a:t>
            </a:r>
          </a:p>
          <a:p>
            <a:pPr lvl="1"/>
            <a:r>
              <a:rPr lang="en-US" dirty="0" smtClean="0"/>
              <a:t>When the focus is on the format, the purpose can be forgotten, like when users ask you to make an FAQ, and they forget about why it’s here in the first place, that’s why user may go to the FAQ and it doesn’t really help him to do anything.</a:t>
            </a:r>
          </a:p>
          <a:p>
            <a:r>
              <a:rPr lang="en-US" dirty="0" smtClean="0"/>
              <a:t>The size of content</a:t>
            </a:r>
          </a:p>
          <a:p>
            <a:pPr lvl="1"/>
            <a:r>
              <a:rPr lang="en-US" dirty="0" smtClean="0"/>
              <a:t>What is the size of each feature, like word count, dimensions of images, are there multiple sizes of images, what’s the bandwidth for images and videos for streaming.</a:t>
            </a:r>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 when dealing with Content</a:t>
            </a:r>
            <a:endParaRPr lang="en-US" dirty="0"/>
          </a:p>
        </p:txBody>
      </p:sp>
      <p:sp>
        <p:nvSpPr>
          <p:cNvPr id="3" name="Content Placeholder 2"/>
          <p:cNvSpPr>
            <a:spLocks noGrp="1"/>
          </p:cNvSpPr>
          <p:nvPr>
            <p:ph sz="quarter" idx="1"/>
          </p:nvPr>
        </p:nvSpPr>
        <p:spPr/>
        <p:txBody>
          <a:bodyPr>
            <a:normAutofit/>
          </a:bodyPr>
          <a:lstStyle/>
          <a:p>
            <a:r>
              <a:rPr lang="en-US" dirty="0" smtClean="0"/>
              <a:t>Who is responsible for what</a:t>
            </a:r>
          </a:p>
          <a:p>
            <a:pPr lvl="1"/>
            <a:r>
              <a:rPr lang="en-US" dirty="0" smtClean="0"/>
              <a:t>Who’s responsible for writing articles, taking &amp; editing photos, audio and video, and where we will store them.</a:t>
            </a:r>
          </a:p>
          <a:p>
            <a:r>
              <a:rPr lang="en-US" dirty="0" smtClean="0"/>
              <a:t>Content should support user and business goals</a:t>
            </a:r>
          </a:p>
          <a:p>
            <a:pPr lvl="1"/>
            <a:r>
              <a:rPr lang="en-US" dirty="0" smtClean="0"/>
              <a:t>Is the content relevant to the reason that people have to come &amp; interact with out product, Is it aligned with and support the overall goals and needs.</a:t>
            </a:r>
          </a:p>
          <a:p>
            <a:r>
              <a:rPr lang="en-US" dirty="0" smtClean="0"/>
              <a:t>Content should appropriate</a:t>
            </a:r>
          </a:p>
          <a:p>
            <a:pPr lvl="1"/>
            <a:r>
              <a:rPr lang="en-US" dirty="0" smtClean="0"/>
              <a:t>Is it appropriate for target audience, and representing who we are, and what believe in, what we offer.</a:t>
            </a:r>
          </a:p>
          <a:p>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 when dealing with Content</a:t>
            </a:r>
            <a:endParaRPr lang="en-US" dirty="0"/>
          </a:p>
        </p:txBody>
      </p:sp>
      <p:sp>
        <p:nvSpPr>
          <p:cNvPr id="3" name="Content Placeholder 2"/>
          <p:cNvSpPr>
            <a:spLocks noGrp="1"/>
          </p:cNvSpPr>
          <p:nvPr>
            <p:ph sz="quarter" idx="1"/>
          </p:nvPr>
        </p:nvSpPr>
        <p:spPr/>
        <p:txBody>
          <a:bodyPr/>
          <a:lstStyle/>
          <a:p>
            <a:r>
              <a:rPr lang="en-US" dirty="0" smtClean="0"/>
              <a:t>The degree of relevance and appropriateness depends on:</a:t>
            </a:r>
          </a:p>
          <a:p>
            <a:pPr lvl="1"/>
            <a:r>
              <a:rPr lang="en-US" i="1" dirty="0" smtClean="0"/>
              <a:t>Method of delivery</a:t>
            </a:r>
            <a:r>
              <a:rPr lang="en-US" dirty="0" smtClean="0"/>
              <a:t>: is the content just text, animation, audio and video, or combination of those.</a:t>
            </a:r>
          </a:p>
          <a:p>
            <a:pPr lvl="1"/>
            <a:r>
              <a:rPr lang="en-US" i="1" dirty="0" smtClean="0"/>
              <a:t>Style and structure</a:t>
            </a:r>
            <a:r>
              <a:rPr lang="en-US" dirty="0" smtClean="0"/>
              <a:t>: is the style consistent with the message we want to deliver, and for the structure, what’s the way the content is organized, categorized, prioritized, …etc.</a:t>
            </a:r>
          </a:p>
          <a:p>
            <a:pPr lvl="1"/>
            <a:r>
              <a:rPr lang="en-US" i="1" dirty="0" smtClean="0"/>
              <a:t>Substance</a:t>
            </a:r>
            <a:r>
              <a:rPr lang="en-US" dirty="0" smtClean="0"/>
              <a:t>: is the information is valuable, meaningful to the users.</a:t>
            </a:r>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 when dealing with Content</a:t>
            </a:r>
            <a:endParaRPr lang="en-US" dirty="0"/>
          </a:p>
        </p:txBody>
      </p:sp>
      <p:sp>
        <p:nvSpPr>
          <p:cNvPr id="3" name="Content Placeholder 2"/>
          <p:cNvSpPr>
            <a:spLocks noGrp="1"/>
          </p:cNvSpPr>
          <p:nvPr>
            <p:ph sz="quarter" idx="1"/>
          </p:nvPr>
        </p:nvSpPr>
        <p:spPr/>
        <p:txBody>
          <a:bodyPr/>
          <a:lstStyle/>
          <a:p>
            <a:r>
              <a:rPr lang="en-US" dirty="0" smtClean="0"/>
              <a:t>Content should be contextual</a:t>
            </a:r>
          </a:p>
          <a:p>
            <a:r>
              <a:rPr lang="en-US" dirty="0" smtClean="0"/>
              <a:t>People are going to be in a specific context while interacting with out product. So, there are some considerations to be taken into account:</a:t>
            </a:r>
          </a:p>
          <a:p>
            <a:pPr lvl="1"/>
            <a:r>
              <a:rPr lang="en-US" dirty="0" smtClean="0"/>
              <a:t>Physical: What’s the user is doing, or activities while interacting with the product</a:t>
            </a:r>
          </a:p>
          <a:p>
            <a:pPr lvl="1"/>
            <a:r>
              <a:rPr lang="en-US" dirty="0" smtClean="0"/>
              <a:t>Emotional: How is the person feeling while using the product</a:t>
            </a:r>
          </a:p>
          <a:p>
            <a:pPr lvl="1"/>
            <a:r>
              <a:rPr lang="en-US" dirty="0" smtClean="0"/>
              <a:t>Cognitive: What’s the mental ability required to learn about the website</a:t>
            </a:r>
          </a:p>
          <a:p>
            <a:r>
              <a:rPr lang="en-US" dirty="0" smtClean="0"/>
              <a:t>These considerations influence how users absorb and perceive the content.</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p>
            <a:r>
              <a:rPr lang="en-US" dirty="0" smtClean="0"/>
              <a:t>UX </a:t>
            </a:r>
            <a:r>
              <a:rPr lang="en-US" sz="3200" dirty="0" smtClean="0"/>
              <a:t>define your UX </a:t>
            </a:r>
            <a:endParaRPr lang="en-US" sz="3600" dirty="0"/>
          </a:p>
        </p:txBody>
      </p:sp>
      <p:sp>
        <p:nvSpPr>
          <p:cNvPr id="3" name="Content Placeholder 2"/>
          <p:cNvSpPr>
            <a:spLocks noGrp="1"/>
          </p:cNvSpPr>
          <p:nvPr>
            <p:ph sz="quarter" idx="1"/>
          </p:nvPr>
        </p:nvSpPr>
        <p:spPr/>
        <p:txBody>
          <a:bodyPr>
            <a:normAutofit/>
          </a:bodyPr>
          <a:lstStyle/>
          <a:p>
            <a:r>
              <a:rPr lang="en-US" dirty="0"/>
              <a:t>Puts the end user at the center of the universe and defines the system from that </a:t>
            </a:r>
            <a:r>
              <a:rPr lang="en-US" dirty="0" smtClean="0"/>
              <a:t>perspective</a:t>
            </a:r>
          </a:p>
          <a:p>
            <a:endParaRPr lang="en-US" dirty="0"/>
          </a:p>
          <a:p>
            <a:r>
              <a:rPr lang="en-US" dirty="0" smtClean="0"/>
              <a:t>7 Factors:  </a:t>
            </a:r>
          </a:p>
          <a:p>
            <a:endParaRPr lang="en-US" dirty="0"/>
          </a:p>
          <a:p>
            <a:endParaRPr lang="en-US" dirty="0" smtClean="0"/>
          </a:p>
          <a:p>
            <a:endParaRPr lang="en-US" dirty="0" smtClean="0"/>
          </a:p>
          <a:p>
            <a:endParaRPr lang="en-US" dirty="0" smtClean="0"/>
          </a:p>
          <a:p>
            <a:r>
              <a:rPr lang="en-US" dirty="0" smtClean="0"/>
              <a:t>Usability </a:t>
            </a:r>
            <a:r>
              <a:rPr lang="en-US" dirty="0"/>
              <a:t>is finding the best match between a user’s needs and </a:t>
            </a:r>
            <a:r>
              <a:rPr lang="en-US" dirty="0" smtClean="0"/>
              <a:t>a </a:t>
            </a:r>
            <a:r>
              <a:rPr lang="en-US" dirty="0"/>
              <a:t>product’s </a:t>
            </a:r>
            <a:r>
              <a:rPr lang="en-US" dirty="0" smtClean="0"/>
              <a:t>use</a:t>
            </a:r>
          </a:p>
          <a:p>
            <a:pPr lvl="1"/>
            <a:endParaRPr lang="en-US" dirty="0"/>
          </a:p>
        </p:txBody>
      </p:sp>
      <p:pic>
        <p:nvPicPr>
          <p:cNvPr id="5123" name="Picture 3"/>
          <p:cNvPicPr>
            <a:picLocks noChangeAspect="1" noChangeArrowheads="1"/>
          </p:cNvPicPr>
          <p:nvPr/>
        </p:nvPicPr>
        <p:blipFill>
          <a:blip r:embed="rId2"/>
          <a:srcRect/>
          <a:stretch>
            <a:fillRect/>
          </a:stretch>
        </p:blipFill>
        <p:spPr bwMode="auto">
          <a:xfrm>
            <a:off x="2743200" y="2514600"/>
            <a:ext cx="2514600" cy="2514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consider when dealing with Content</a:t>
            </a:r>
            <a:endParaRPr lang="en-US" dirty="0"/>
          </a:p>
        </p:txBody>
      </p:sp>
      <p:sp>
        <p:nvSpPr>
          <p:cNvPr id="3" name="Content Placeholder 2"/>
          <p:cNvSpPr>
            <a:spLocks noGrp="1"/>
          </p:cNvSpPr>
          <p:nvPr>
            <p:ph sz="quarter" idx="1"/>
          </p:nvPr>
        </p:nvSpPr>
        <p:spPr/>
        <p:txBody>
          <a:bodyPr>
            <a:normAutofit/>
          </a:bodyPr>
          <a:lstStyle/>
          <a:p>
            <a:r>
              <a:rPr lang="en-US" dirty="0" smtClean="0"/>
              <a:t>Content should be user-centered</a:t>
            </a:r>
          </a:p>
          <a:p>
            <a:r>
              <a:rPr lang="en-US" dirty="0" smtClean="0"/>
              <a:t>Content should revolve around the user perspective. So, does the content …</a:t>
            </a:r>
          </a:p>
          <a:p>
            <a:pPr lvl="1"/>
            <a:r>
              <a:rPr lang="en-US" dirty="0" smtClean="0"/>
              <a:t>Reflect what the user care about most, </a:t>
            </a:r>
            <a:r>
              <a:rPr lang="en-US" i="1" dirty="0" smtClean="0"/>
              <a:t>versus</a:t>
            </a:r>
            <a:r>
              <a:rPr lang="en-US" dirty="0" smtClean="0"/>
              <a:t> what the organization care about most.</a:t>
            </a:r>
          </a:p>
          <a:p>
            <a:pPr lvl="1"/>
            <a:r>
              <a:rPr lang="en-US" dirty="0" smtClean="0"/>
              <a:t>Match our abbreviations with the terms and phrases users usually think about, </a:t>
            </a:r>
            <a:r>
              <a:rPr lang="en-US" i="1" dirty="0" smtClean="0"/>
              <a:t>versus</a:t>
            </a:r>
            <a:r>
              <a:rPr lang="en-US" dirty="0" smtClean="0"/>
              <a:t> using acronym and abbreviations of the company.</a:t>
            </a:r>
          </a:p>
          <a:p>
            <a:pPr lvl="1"/>
            <a:r>
              <a:rPr lang="en-US" dirty="0" smtClean="0"/>
              <a:t>Focusing more why does this product matter, valuable, for the user, </a:t>
            </a:r>
            <a:r>
              <a:rPr lang="en-US" i="1" dirty="0" smtClean="0"/>
              <a:t>versus</a:t>
            </a:r>
            <a:r>
              <a:rPr lang="en-US" dirty="0" smtClean="0"/>
              <a:t> Content is all about us, there is nothing to say what’s in here for the users.</a:t>
            </a:r>
          </a:p>
          <a:p>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Symptoms of not properly defined scope</a:t>
            </a:r>
            <a:br>
              <a:rPr lang="en-US" dirty="0" smtClean="0"/>
            </a:br>
            <a:endParaRPr lang="en-US" dirty="0"/>
          </a:p>
        </p:txBody>
      </p:sp>
      <p:sp>
        <p:nvSpPr>
          <p:cNvPr id="3" name="Content Placeholder 2"/>
          <p:cNvSpPr>
            <a:spLocks noGrp="1"/>
          </p:cNvSpPr>
          <p:nvPr>
            <p:ph sz="quarter" idx="1"/>
          </p:nvPr>
        </p:nvSpPr>
        <p:spPr/>
        <p:txBody>
          <a:bodyPr/>
          <a:lstStyle/>
          <a:p>
            <a:r>
              <a:rPr lang="en-US" dirty="0" smtClean="0"/>
              <a:t>Slipping deadlines</a:t>
            </a:r>
          </a:p>
          <a:p>
            <a:pPr lvl="1"/>
            <a:r>
              <a:rPr lang="en-US" dirty="0" smtClean="0"/>
              <a:t>When you miss a deadline, one after another, that’s the sign of bigger things are going to happen, and you are in troubles.</a:t>
            </a:r>
          </a:p>
          <a:p>
            <a:r>
              <a:rPr lang="en-US" dirty="0" smtClean="0"/>
              <a:t>Too many questions</a:t>
            </a:r>
          </a:p>
          <a:p>
            <a:pPr lvl="1"/>
            <a:r>
              <a:rPr lang="en-US" dirty="0" smtClean="0"/>
              <a:t>When people involved in the project are confused, and asking many question, like if they can do or add something(i.e. feature) or not, this is a sign that those people have no clue about what the Scope is, and they don’t have a clear vision for what they are trying to accomplish.</a:t>
            </a:r>
          </a:p>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Symptoms of not properly defined scope</a:t>
            </a:r>
            <a:endParaRPr lang="en-US" dirty="0"/>
          </a:p>
        </p:txBody>
      </p:sp>
      <p:sp>
        <p:nvSpPr>
          <p:cNvPr id="3" name="Content Placeholder 2"/>
          <p:cNvSpPr>
            <a:spLocks noGrp="1"/>
          </p:cNvSpPr>
          <p:nvPr>
            <p:ph sz="quarter" idx="1"/>
          </p:nvPr>
        </p:nvSpPr>
        <p:spPr/>
        <p:txBody>
          <a:bodyPr/>
          <a:lstStyle/>
          <a:p>
            <a:r>
              <a:rPr lang="en-US" dirty="0" smtClean="0"/>
              <a:t>Unimpressive release</a:t>
            </a:r>
          </a:p>
          <a:p>
            <a:pPr lvl="1"/>
            <a:r>
              <a:rPr lang="en-US" dirty="0" smtClean="0"/>
              <a:t>When you make a release, and it doesn’t seem that you made a remarkable impact &amp; valuable features, so there isn’t much progress you made. This is usually because the Scope is too small.</a:t>
            </a:r>
          </a:p>
          <a:p>
            <a:r>
              <a:rPr lang="en-US" dirty="0" smtClean="0"/>
              <a:t>Unrealistic expectations</a:t>
            </a:r>
          </a:p>
          <a:p>
            <a:pPr lvl="1"/>
            <a:r>
              <a:rPr lang="en-US" dirty="0" smtClean="0"/>
              <a:t>When you will be expected to deliver many features by the next week for example, and there is no way you can do it. This is usually because the Scope is too big.</a:t>
            </a:r>
          </a:p>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Symptoms of not properly defined scope</a:t>
            </a:r>
            <a:endParaRPr lang="en-US" dirty="0"/>
          </a:p>
        </p:txBody>
      </p:sp>
      <p:sp>
        <p:nvSpPr>
          <p:cNvPr id="3" name="Content Placeholder 2"/>
          <p:cNvSpPr>
            <a:spLocks noGrp="1"/>
          </p:cNvSpPr>
          <p:nvPr>
            <p:ph sz="quarter" idx="1"/>
          </p:nvPr>
        </p:nvSpPr>
        <p:spPr/>
        <p:txBody>
          <a:bodyPr/>
          <a:lstStyle/>
          <a:p>
            <a:r>
              <a:rPr lang="en-US" dirty="0" smtClean="0"/>
              <a:t>Avoid scope creep</a:t>
            </a:r>
          </a:p>
          <a:p>
            <a:pPr lvl="1"/>
            <a:r>
              <a:rPr lang="en-US" dirty="0" smtClean="0"/>
              <a:t>Scope creep means when additional features, ideas, are not only keep coming up, but, they don’t seem like much extra work.</a:t>
            </a:r>
          </a:p>
          <a:p>
            <a:r>
              <a:rPr lang="en-US" dirty="0" smtClean="0"/>
              <a:t>Trade offs</a:t>
            </a:r>
          </a:p>
          <a:p>
            <a:pPr lvl="1"/>
            <a:r>
              <a:rPr lang="en-US" dirty="0" smtClean="0"/>
              <a:t>Trade offs are the possible choices we have. Identifying trade offs, comparing between them and which choice is critical to the value we provide, and the business needs can have an impact on the overall outcome.</a:t>
            </a:r>
          </a:p>
          <a:p>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Ux</a:t>
            </a:r>
            <a:r>
              <a:rPr lang="en-US" dirty="0" smtClean="0"/>
              <a:t> Rigor</a:t>
            </a:r>
            <a:endParaRPr lang="en-US" dirty="0"/>
          </a:p>
        </p:txBody>
      </p:sp>
      <p:sp>
        <p:nvSpPr>
          <p:cNvPr id="3" name="Content Placeholder 2"/>
          <p:cNvSpPr>
            <a:spLocks noGrp="1"/>
          </p:cNvSpPr>
          <p:nvPr>
            <p:ph sz="quarter" idx="1"/>
          </p:nvPr>
        </p:nvSpPr>
        <p:spPr/>
        <p:txBody>
          <a:bodyPr>
            <a:normAutofit/>
          </a:bodyPr>
          <a:lstStyle/>
          <a:p>
            <a:pPr fontAlgn="base"/>
            <a:r>
              <a:rPr lang="en-US" dirty="0" smtClean="0"/>
              <a:t>Rigor is the only Digital Experience Monitoring (DEM) solution designed to find, fix and prevent web performance defects to improve the user experiences that drive revenue for the enterprise. </a:t>
            </a:r>
          </a:p>
          <a:p>
            <a:pPr fontAlgn="base"/>
            <a:r>
              <a:rPr lang="en-US" dirty="0" smtClean="0"/>
              <a:t>Rigor’s cloud-based and on-premise user monitoring and innovative website performance optimization capabilities combine to enable fast and reliable deployment of digital applications and websites that improve agility, efficiency and confidence. </a:t>
            </a:r>
          </a:p>
          <a:p>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rigor</a:t>
            </a:r>
            <a:endParaRPr lang="en-US" dirty="0"/>
          </a:p>
        </p:txBody>
      </p:sp>
      <p:sp>
        <p:nvSpPr>
          <p:cNvPr id="3" name="Content Placeholder 2"/>
          <p:cNvSpPr>
            <a:spLocks noGrp="1"/>
          </p:cNvSpPr>
          <p:nvPr>
            <p:ph sz="quarter" idx="1"/>
          </p:nvPr>
        </p:nvSpPr>
        <p:spPr/>
        <p:txBody>
          <a:bodyPr/>
          <a:lstStyle/>
          <a:p>
            <a:pPr algn="just"/>
            <a:r>
              <a:rPr lang="en-US" i="1" dirty="0" smtClean="0"/>
              <a:t>Rigor</a:t>
            </a:r>
            <a:r>
              <a:rPr lang="en-US" dirty="0" smtClean="0"/>
              <a:t> means knowing how to screen for participants who are real users, how to ask questions that don’t lead participants; and how to respond to questions in an unbiased, non-committal way when engaging with users.</a:t>
            </a:r>
          </a:p>
          <a:p>
            <a:pPr algn="just"/>
            <a:r>
              <a:rPr lang="en-US" i="1" dirty="0" smtClean="0"/>
              <a:t>Rigor</a:t>
            </a:r>
            <a:r>
              <a:rPr lang="en-US" dirty="0" smtClean="0"/>
              <a:t> also means knowing which tool in your toolkit to recommend to answer the type of research questions you need to answer. </a:t>
            </a:r>
          </a:p>
          <a:p>
            <a:pPr algn="just"/>
            <a:r>
              <a:rPr lang="en-US" dirty="0" smtClean="0"/>
              <a:t>One size does </a:t>
            </a:r>
            <a:r>
              <a:rPr lang="en-US" i="1" dirty="0" smtClean="0"/>
              <a:t>not</a:t>
            </a:r>
            <a:r>
              <a:rPr lang="en-US" dirty="0" smtClean="0"/>
              <a:t> fit all.</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Five tips to improve the rigor of your UX surveys</a:t>
            </a:r>
            <a:endParaRPr lang="en-US" dirty="0"/>
          </a:p>
        </p:txBody>
      </p:sp>
      <p:sp>
        <p:nvSpPr>
          <p:cNvPr id="3" name="Content Placeholder 2"/>
          <p:cNvSpPr>
            <a:spLocks noGrp="1"/>
          </p:cNvSpPr>
          <p:nvPr>
            <p:ph sz="quarter" idx="1"/>
          </p:nvPr>
        </p:nvSpPr>
        <p:spPr/>
        <p:txBody>
          <a:bodyPr/>
          <a:lstStyle/>
          <a:p>
            <a:pPr>
              <a:buNone/>
            </a:pPr>
            <a:r>
              <a:rPr lang="en-US" b="1" dirty="0" smtClean="0"/>
              <a:t>1. Never-Should-You-Ever… Serve mains before appetizers</a:t>
            </a:r>
          </a:p>
          <a:p>
            <a:pPr>
              <a:buNone/>
            </a:pPr>
            <a:r>
              <a:rPr lang="en-US" dirty="0" smtClean="0"/>
              <a:t>    Warm-up your respondent with general ‘positioning’ questions, then lead into more comprehensive inquiries. Asking age and gender straight away can irk your participants. </a:t>
            </a:r>
          </a:p>
          <a:p>
            <a:pPr>
              <a:buNone/>
            </a:pPr>
            <a:r>
              <a:rPr lang="en-US" dirty="0" smtClean="0"/>
              <a:t>	Crosscheck demographic questions for necessity, unless they will directly impact your design, don’t ask what you don’t need to know.</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026" name="Picture 2" descr="D:\JIGISHA\3171610\1_9fufIytzczdRo1LI8SsBfA.png"/>
          <p:cNvPicPr>
            <a:picLocks noChangeAspect="1" noChangeArrowheads="1"/>
          </p:cNvPicPr>
          <p:nvPr/>
        </p:nvPicPr>
        <p:blipFill>
          <a:blip r:embed="rId2"/>
          <a:srcRect/>
          <a:stretch>
            <a:fillRect/>
          </a:stretch>
        </p:blipFill>
        <p:spPr bwMode="auto">
          <a:xfrm>
            <a:off x="304800" y="1905000"/>
            <a:ext cx="7872062" cy="4419600"/>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2.Never-Should-You-Ever… Trap                 your respondents</a:t>
            </a:r>
            <a:endParaRPr lang="en-US" dirty="0"/>
          </a:p>
        </p:txBody>
      </p:sp>
      <p:sp>
        <p:nvSpPr>
          <p:cNvPr id="3" name="Content Placeholder 2"/>
          <p:cNvSpPr>
            <a:spLocks noGrp="1"/>
          </p:cNvSpPr>
          <p:nvPr>
            <p:ph sz="quarter" idx="1"/>
          </p:nvPr>
        </p:nvSpPr>
        <p:spPr/>
        <p:txBody>
          <a:bodyPr/>
          <a:lstStyle/>
          <a:p>
            <a:endParaRPr lang="en-US" dirty="0"/>
          </a:p>
        </p:txBody>
      </p:sp>
      <p:pic>
        <p:nvPicPr>
          <p:cNvPr id="2050" name="Picture 2" descr="D:\JIGISHA\3171610\1_ehDTwI1iDUZPW7GG8c_mzw.png"/>
          <p:cNvPicPr>
            <a:picLocks noChangeAspect="1" noChangeArrowheads="1"/>
          </p:cNvPicPr>
          <p:nvPr/>
        </p:nvPicPr>
        <p:blipFill>
          <a:blip r:embed="rId2"/>
          <a:srcRect/>
          <a:stretch>
            <a:fillRect/>
          </a:stretch>
        </p:blipFill>
        <p:spPr bwMode="auto">
          <a:xfrm>
            <a:off x="462596" y="1863725"/>
            <a:ext cx="7538404" cy="4232275"/>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2.Never-Should-You-Ever… Trap                 your respondents</a:t>
            </a:r>
            <a:endParaRPr lang="en-US" dirty="0"/>
          </a:p>
        </p:txBody>
      </p:sp>
      <p:sp>
        <p:nvSpPr>
          <p:cNvPr id="3" name="Content Placeholder 2"/>
          <p:cNvSpPr>
            <a:spLocks noGrp="1"/>
          </p:cNvSpPr>
          <p:nvPr>
            <p:ph sz="quarter" idx="1"/>
          </p:nvPr>
        </p:nvSpPr>
        <p:spPr/>
        <p:txBody>
          <a:bodyPr/>
          <a:lstStyle/>
          <a:p>
            <a:r>
              <a:rPr lang="en-US" dirty="0" smtClean="0"/>
              <a:t>The number one reason people drop out of surveys is when their question response isn’t included in the options (1,5). Frequent culprits are questions without the choice of ‘Not Applicable’ or ‘None of the Above’.</a:t>
            </a:r>
          </a:p>
          <a:p>
            <a:r>
              <a:rPr lang="en-US" dirty="0" smtClean="0"/>
              <a:t>These ‘non-exhaustive’ questions trap respondents into an answer that might not correctly capture their experience. Not only will they generate false data, but non-exhaustive questions also influence respondents to exit the survey before completion.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UX </a:t>
            </a:r>
            <a:r>
              <a:rPr lang="en-US" sz="3200" dirty="0" smtClean="0"/>
              <a:t>define </a:t>
            </a:r>
            <a:r>
              <a:rPr lang="en-US" sz="3200" dirty="0"/>
              <a:t>your UX </a:t>
            </a:r>
            <a:endParaRPr lang="en-US" dirty="0"/>
          </a:p>
        </p:txBody>
      </p:sp>
      <p:sp>
        <p:nvSpPr>
          <p:cNvPr id="3" name="Content Placeholder 2"/>
          <p:cNvSpPr>
            <a:spLocks noGrp="1"/>
          </p:cNvSpPr>
          <p:nvPr>
            <p:ph sz="quarter" idx="1"/>
          </p:nvPr>
        </p:nvSpPr>
        <p:spPr>
          <a:xfrm>
            <a:off x="457200" y="1219200"/>
            <a:ext cx="8229600" cy="4525963"/>
          </a:xfrm>
        </p:spPr>
        <p:txBody>
          <a:bodyPr>
            <a:normAutofit/>
          </a:bodyPr>
          <a:lstStyle/>
          <a:p>
            <a:endParaRPr lang="en-US" dirty="0" smtClean="0"/>
          </a:p>
          <a:p>
            <a:endParaRPr lang="en-US" dirty="0" smtClean="0"/>
          </a:p>
          <a:p>
            <a:r>
              <a:rPr lang="en-US" dirty="0" smtClean="0"/>
              <a:t>While this is a specialty by itself, a computer scientist/developer can grow an appreciation for UX, which affects</a:t>
            </a:r>
          </a:p>
          <a:p>
            <a:pPr marL="914400" lvl="1" indent="-514350">
              <a:buFont typeface="+mj-lt"/>
              <a:buAutoNum type="arabicPeriod"/>
            </a:pPr>
            <a:r>
              <a:rPr lang="en-US" dirty="0" smtClean="0"/>
              <a:t>Functionality</a:t>
            </a:r>
          </a:p>
          <a:p>
            <a:pPr marL="914400" lvl="1" indent="-514350">
              <a:buAutoNum type="arabicPeriod" startAt="2"/>
            </a:pPr>
            <a:r>
              <a:rPr lang="en-US" dirty="0" smtClean="0"/>
              <a:t>System </a:t>
            </a:r>
            <a:r>
              <a:rPr lang="en-US" dirty="0"/>
              <a:t>Organization and </a:t>
            </a:r>
            <a:r>
              <a:rPr lang="en-US" dirty="0" smtClean="0"/>
              <a:t>Structure</a:t>
            </a:r>
          </a:p>
          <a:p>
            <a:pPr marL="914400" lvl="1" indent="-514350">
              <a:buAutoNum type="arabicPeriod" startAt="2"/>
            </a:pPr>
            <a:r>
              <a:rPr lang="en-US" dirty="0" smtClean="0"/>
              <a:t>Interactions </a:t>
            </a:r>
            <a:r>
              <a:rPr lang="en-US" dirty="0"/>
              <a:t>and Look and </a:t>
            </a:r>
            <a:r>
              <a:rPr lang="en-US" dirty="0" smtClean="0"/>
              <a:t>Feel</a:t>
            </a:r>
          </a:p>
          <a:p>
            <a:pPr marL="914400" lvl="1" indent="-514350">
              <a:buAutoNum type="arabicPeriod" startAt="2"/>
            </a:pPr>
            <a:r>
              <a:rPr lang="en-US" dirty="0" smtClean="0"/>
              <a:t>Access</a:t>
            </a:r>
            <a:endParaRPr lang="en-US" dirty="0"/>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3. Never-Should-You-Ever… IUBWA (Include Unnecessary Big Words and Acronyms)</a:t>
            </a:r>
            <a:endParaRPr lang="en-US" dirty="0"/>
          </a:p>
        </p:txBody>
      </p:sp>
      <p:sp>
        <p:nvSpPr>
          <p:cNvPr id="3" name="Content Placeholder 2"/>
          <p:cNvSpPr>
            <a:spLocks noGrp="1"/>
          </p:cNvSpPr>
          <p:nvPr>
            <p:ph sz="quarter" idx="1"/>
          </p:nvPr>
        </p:nvSpPr>
        <p:spPr/>
        <p:txBody>
          <a:bodyPr/>
          <a:lstStyle/>
          <a:p>
            <a:pPr algn="just"/>
            <a:r>
              <a:rPr lang="en-US" dirty="0" smtClean="0"/>
              <a:t>Unnecessary big words are a fool-proof way to ostracize your audience. Lose the lingo, stick to simple language, and avoid acronyms. </a:t>
            </a:r>
          </a:p>
          <a:p>
            <a:pPr algn="just"/>
            <a:r>
              <a:rPr lang="en-US" dirty="0" smtClean="0"/>
              <a:t>In his excellent book, </a:t>
            </a:r>
            <a:r>
              <a:rPr lang="en-US" i="1" dirty="0" smtClean="0"/>
              <a:t>Questionnaire Design</a:t>
            </a:r>
            <a:r>
              <a:rPr lang="en-US" dirty="0" smtClean="0"/>
              <a:t>, Ian Brace stresses the importance of reducing technical language and keeping questions to 10–12 words if possible (1).</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3074" name="Picture 2" descr="D:\JIGISHA\3171610\1_I_AwWj7ma2-8gyGxPLU_Kg.png"/>
          <p:cNvPicPr>
            <a:picLocks noChangeAspect="1" noChangeArrowheads="1"/>
          </p:cNvPicPr>
          <p:nvPr/>
        </p:nvPicPr>
        <p:blipFill>
          <a:blip r:embed="rId2"/>
          <a:srcRect/>
          <a:stretch>
            <a:fillRect/>
          </a:stretch>
        </p:blipFill>
        <p:spPr bwMode="auto">
          <a:xfrm>
            <a:off x="228600" y="1524000"/>
            <a:ext cx="8509000" cy="4777196"/>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4. Never-Should-You-Ever… Describe something, when you can show it</a:t>
            </a:r>
            <a:endParaRPr lang="en-US" dirty="0"/>
          </a:p>
        </p:txBody>
      </p:sp>
      <p:sp>
        <p:nvSpPr>
          <p:cNvPr id="3" name="Content Placeholder 2"/>
          <p:cNvSpPr>
            <a:spLocks noGrp="1"/>
          </p:cNvSpPr>
          <p:nvPr>
            <p:ph sz="quarter" idx="1"/>
          </p:nvPr>
        </p:nvSpPr>
        <p:spPr/>
        <p:txBody>
          <a:bodyPr>
            <a:normAutofit/>
          </a:bodyPr>
          <a:lstStyle/>
          <a:p>
            <a:pPr algn="just"/>
            <a:r>
              <a:rPr lang="en-US" dirty="0" smtClean="0"/>
              <a:t>Avoid describing features. Instead, include visuals to communicate your question in an understandable way. Never underestimate the power of an image to present variable layout options, or color variations. </a:t>
            </a:r>
          </a:p>
          <a:p>
            <a:pPr algn="just"/>
            <a:r>
              <a:rPr lang="en-US" dirty="0" smtClean="0"/>
              <a:t>Even if it’s a simple query, providing an image will facilitate engagement and possibly trigger a more accurate memory of the process/product/interface for your participant. A better-prepared respondent will equip you with better quality data.</a:t>
            </a:r>
          </a:p>
          <a:p>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sp>
        <p:nvSpPr>
          <p:cNvPr id="4098" name="AutoShape 2" descr="Illustration of a girl with two phones and low-fidelity desig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099" name="Picture 3" descr="D:\JIGISHA\3171610\1_I_AwWj7ma2-8gyGxPLU_Kg.png"/>
          <p:cNvPicPr>
            <a:picLocks noChangeAspect="1" noChangeArrowheads="1"/>
          </p:cNvPicPr>
          <p:nvPr/>
        </p:nvPicPr>
        <p:blipFill>
          <a:blip r:embed="rId2"/>
          <a:srcRect/>
          <a:stretch>
            <a:fillRect/>
          </a:stretch>
        </p:blipFill>
        <p:spPr bwMode="auto">
          <a:xfrm>
            <a:off x="228600" y="838200"/>
            <a:ext cx="8293373" cy="4656137"/>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5. Never-Should-You-Ever… Ask a double-barreled question</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You’ve probably heard about double-barreled questions, they refer to asking more than one question at a time. </a:t>
            </a:r>
          </a:p>
          <a:p>
            <a:r>
              <a:rPr lang="en-US" dirty="0" smtClean="0"/>
              <a:t>This can happen when people consolidate questions and chunk information they mistakenly view as similar.</a:t>
            </a:r>
          </a:p>
          <a:p>
            <a:r>
              <a:rPr lang="en-US" dirty="0" smtClean="0"/>
              <a:t>For example: “How do you rate the experience of adding comments and photos for App X?” When it comes time to analyze the survey, you won’t be able to separate the data, someone could have a positive experience for one feature but a negative experience for another. </a:t>
            </a:r>
          </a:p>
          <a:p>
            <a:r>
              <a:rPr lang="en-US" dirty="0" smtClean="0"/>
              <a:t>To generate qualified statistics, inquire on one topic per question.</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82946" name="Picture 2" descr="D:\JIGISHA\3171610\1_iZpKtn0KrpbMA5OtMpMzVg.png"/>
          <p:cNvPicPr>
            <a:picLocks noChangeAspect="1" noChangeArrowheads="1"/>
          </p:cNvPicPr>
          <p:nvPr/>
        </p:nvPicPr>
        <p:blipFill>
          <a:blip r:embed="rId2"/>
          <a:srcRect/>
          <a:stretch>
            <a:fillRect/>
          </a:stretch>
        </p:blipFill>
        <p:spPr bwMode="auto">
          <a:xfrm>
            <a:off x="206374" y="1039409"/>
            <a:ext cx="8328025" cy="4675591"/>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complexity and Project perspective	</a:t>
            </a:r>
            <a:br>
              <a:rPr lang="en-US" dirty="0" smtClean="0"/>
            </a:br>
            <a:endParaRPr lang="en-US" dirty="0"/>
          </a:p>
        </p:txBody>
      </p:sp>
      <p:sp>
        <p:nvSpPr>
          <p:cNvPr id="3" name="Content Placeholder 2"/>
          <p:cNvSpPr>
            <a:spLocks noGrp="1"/>
          </p:cNvSpPr>
          <p:nvPr>
            <p:ph sz="quarter" idx="1"/>
          </p:nvPr>
        </p:nvSpPr>
        <p:spPr/>
        <p:txBody>
          <a:bodyPr/>
          <a:lstStyle/>
          <a:p>
            <a:r>
              <a:rPr lang="en-US" dirty="0" smtClean="0"/>
              <a:t>The complexity of a design process or a design artifact substantially influences their performance. ... The functional definition states that a design complexity is </a:t>
            </a:r>
            <a:r>
              <a:rPr lang="en-US" b="1" dirty="0" smtClean="0"/>
              <a:t>a function of its probability of successfully achieving the required specifications (functional requirements and constraints)</a:t>
            </a:r>
            <a:endParaRPr lang="en-US" dirty="0" smtClean="0"/>
          </a:p>
          <a:p>
            <a:r>
              <a:rPr lang="en-US" dirty="0" smtClean="0"/>
              <a:t>There are two types of complexity. We talk about objective complexity or technical complexity, when we can measure it. </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sz="quarter" idx="1"/>
          </p:nvPr>
        </p:nvSpPr>
        <p:spPr/>
        <p:txBody>
          <a:bodyPr/>
          <a:lstStyle/>
          <a:p>
            <a:r>
              <a:rPr lang="en-US" dirty="0" smtClean="0"/>
              <a:t>There are two types of complexity. </a:t>
            </a:r>
          </a:p>
          <a:p>
            <a:r>
              <a:rPr lang="en-US" dirty="0" smtClean="0"/>
              <a:t>We talk about objective complexity or technical complexity, when we can measure it. </a:t>
            </a:r>
          </a:p>
          <a:p>
            <a:r>
              <a:rPr lang="en-US" dirty="0" smtClean="0"/>
              <a:t>The more relationships and dependencies occur, the more complex a system becomes. </a:t>
            </a:r>
          </a:p>
          <a:p>
            <a:r>
              <a:rPr lang="en-US" dirty="0" smtClean="0"/>
              <a:t>Engineers are tackled day by day to manage complex systems, mostly the ones they have built by themselves.</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026" name="Picture 2" descr="C:\Users\Administrator\Downloads\1_5OrkK1cPn9bKyPNhpJjgXw.jpeg"/>
          <p:cNvPicPr>
            <a:picLocks noChangeAspect="1" noChangeArrowheads="1"/>
          </p:cNvPicPr>
          <p:nvPr/>
        </p:nvPicPr>
        <p:blipFill>
          <a:blip r:embed="rId2"/>
          <a:srcRect/>
          <a:stretch>
            <a:fillRect/>
          </a:stretch>
        </p:blipFill>
        <p:spPr bwMode="auto">
          <a:xfrm>
            <a:off x="381000" y="563880"/>
            <a:ext cx="8224906" cy="6217920"/>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 are some more scenarios where you might encounter iceberg-related drama:</a:t>
            </a:r>
            <a:endParaRPr lang="en-US" dirty="0"/>
          </a:p>
        </p:txBody>
      </p:sp>
      <p:sp>
        <p:nvSpPr>
          <p:cNvPr id="3" name="Content Placeholder 2"/>
          <p:cNvSpPr>
            <a:spLocks noGrp="1"/>
          </p:cNvSpPr>
          <p:nvPr>
            <p:ph sz="quarter" idx="1"/>
          </p:nvPr>
        </p:nvSpPr>
        <p:spPr/>
        <p:txBody>
          <a:bodyPr>
            <a:normAutofit lnSpcReduction="10000"/>
          </a:bodyPr>
          <a:lstStyle/>
          <a:p>
            <a:r>
              <a:rPr lang="en-US" b="1" dirty="0" smtClean="0"/>
              <a:t>The project hasn’t been scoped properly — </a:t>
            </a:r>
            <a:r>
              <a:rPr lang="en-US" dirty="0" smtClean="0"/>
              <a:t>In the agency world, this happens a lot when someone sells and scopes a project without UX practitioner supervision. Once a practitioner comes on board, they spend the first 2 weeks furiously trying to get everyone to </a:t>
            </a:r>
            <a:r>
              <a:rPr lang="en-US" dirty="0" err="1" smtClean="0"/>
              <a:t>realise</a:t>
            </a:r>
            <a:r>
              <a:rPr lang="en-US" dirty="0" smtClean="0"/>
              <a:t> that the client’s expectations are actually much greater than the time and resource assigned.</a:t>
            </a:r>
          </a:p>
          <a:p>
            <a:r>
              <a:rPr lang="en-US" b="1" dirty="0" smtClean="0"/>
              <a:t>Over-promising without technical understanding</a:t>
            </a:r>
            <a:r>
              <a:rPr lang="en-US" dirty="0" smtClean="0"/>
              <a:t> — Again, a classic agency or consultancy trait. With the desperate desire to please a client comes the promising of All The Things, or even one “simple” thing that turns out will take years and cost billions.</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13257731</TotalTime>
  <Words>5126</Words>
  <Application>Microsoft Office PowerPoint</Application>
  <PresentationFormat>On-screen Show (4:3)</PresentationFormat>
  <Paragraphs>440</Paragraphs>
  <Slides>106</Slides>
  <Notes>0</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Oriel</vt:lpstr>
      <vt:lpstr> UX and UX Design  </vt:lpstr>
      <vt:lpstr> UX :User Experience  </vt:lpstr>
      <vt:lpstr>Slide 3</vt:lpstr>
      <vt:lpstr>UX:Examples from real-life </vt:lpstr>
      <vt:lpstr>Slide 5</vt:lpstr>
      <vt:lpstr>Slide 6</vt:lpstr>
      <vt:lpstr>Slide 7</vt:lpstr>
      <vt:lpstr>UX define your UX </vt:lpstr>
      <vt:lpstr>UX define your UX </vt:lpstr>
      <vt:lpstr>UI </vt:lpstr>
      <vt:lpstr>UI: Web vs. touch   Responsiveness </vt:lpstr>
      <vt:lpstr>Relation Between UI and UX</vt:lpstr>
      <vt:lpstr>Where Do we Start? Define it </vt:lpstr>
      <vt:lpstr>Slide 14</vt:lpstr>
      <vt:lpstr>DESIGN IS HARD</vt:lpstr>
      <vt:lpstr>WHAT IS A GOOD DESIGN?</vt:lpstr>
      <vt:lpstr>USER CENTERED DESIGN </vt:lpstr>
      <vt:lpstr>Slide 18</vt:lpstr>
      <vt:lpstr>COLOR-BLIND PEOPLE USE OTHER CUES TO READ TRAFFIC LIGHTS</vt:lpstr>
      <vt:lpstr>UX DESIGN PROCESS </vt:lpstr>
      <vt:lpstr>The UX Life Cycle</vt:lpstr>
      <vt:lpstr>Process Activities</vt:lpstr>
      <vt:lpstr>The UX Life Cycle A.K.A The Wheel</vt:lpstr>
      <vt:lpstr>Navigating the Wheel</vt:lpstr>
      <vt:lpstr>UX Techniques</vt:lpstr>
      <vt:lpstr>Analytical review</vt:lpstr>
      <vt:lpstr>UX Techniques</vt:lpstr>
      <vt:lpstr>Slide 28</vt:lpstr>
      <vt:lpstr>UX Techniques</vt:lpstr>
      <vt:lpstr>Slide 30</vt:lpstr>
      <vt:lpstr>UX Techniques</vt:lpstr>
      <vt:lpstr>Slide 32</vt:lpstr>
      <vt:lpstr>UX Techniques</vt:lpstr>
      <vt:lpstr>Slide 34</vt:lpstr>
      <vt:lpstr>UX Techniques</vt:lpstr>
      <vt:lpstr>Slide 36</vt:lpstr>
      <vt:lpstr>UX Techniques</vt:lpstr>
      <vt:lpstr>Slide 38</vt:lpstr>
      <vt:lpstr>UX Techniques</vt:lpstr>
      <vt:lpstr>Slide 40</vt:lpstr>
      <vt:lpstr>UX Techniques</vt:lpstr>
      <vt:lpstr>Slide 42</vt:lpstr>
      <vt:lpstr>UX Techniques</vt:lpstr>
      <vt:lpstr>Slide 44</vt:lpstr>
      <vt:lpstr>UX Techniques</vt:lpstr>
      <vt:lpstr>Slide 46</vt:lpstr>
      <vt:lpstr>UX Techniques</vt:lpstr>
      <vt:lpstr>Slide 48</vt:lpstr>
      <vt:lpstr>UX Techniques</vt:lpstr>
      <vt:lpstr>Slide 50</vt:lpstr>
      <vt:lpstr>UX Techniques</vt:lpstr>
      <vt:lpstr>Slide 52</vt:lpstr>
      <vt:lpstr>UX Techniques</vt:lpstr>
      <vt:lpstr>Slide 54</vt:lpstr>
      <vt:lpstr>UX Techniques</vt:lpstr>
      <vt:lpstr>UX Techniques</vt:lpstr>
      <vt:lpstr>UX Techniques</vt:lpstr>
      <vt:lpstr>Ux scope </vt:lpstr>
      <vt:lpstr>Defining Project Scope </vt:lpstr>
      <vt:lpstr>SCOPE</vt:lpstr>
      <vt:lpstr>SCOPE: Key Points </vt:lpstr>
      <vt:lpstr>SCOPE</vt:lpstr>
      <vt:lpstr>SCOPE</vt:lpstr>
      <vt:lpstr>SCOPE</vt:lpstr>
      <vt:lpstr>Functional and Content Requirements </vt:lpstr>
      <vt:lpstr>Functional and Content Requirements </vt:lpstr>
      <vt:lpstr>Generating Requirements Takeaways </vt:lpstr>
      <vt:lpstr>Generating Requirements Takeaways</vt:lpstr>
      <vt:lpstr>Generating Requirements Takeaways</vt:lpstr>
      <vt:lpstr>Generating Requirements Takeaways</vt:lpstr>
      <vt:lpstr>Generating Requirements Takeaways</vt:lpstr>
      <vt:lpstr>Generating Requirements Takeaways</vt:lpstr>
      <vt:lpstr>Writing effective requirements </vt:lpstr>
      <vt:lpstr>Writing effective requirements</vt:lpstr>
      <vt:lpstr>Things to consider when dealing with Content</vt:lpstr>
      <vt:lpstr>Things to consider when dealing with Content</vt:lpstr>
      <vt:lpstr>Things to consider when dealing with Content</vt:lpstr>
      <vt:lpstr>Things to consider when dealing with Content</vt:lpstr>
      <vt:lpstr>Things to consider when dealing with Content</vt:lpstr>
      <vt:lpstr>Things to consider when dealing with Content</vt:lpstr>
      <vt:lpstr>Symptoms of not properly defined scope </vt:lpstr>
      <vt:lpstr>Symptoms of not properly defined scope</vt:lpstr>
      <vt:lpstr>Symptoms of not properly defined scope</vt:lpstr>
      <vt:lpstr>Ux Rigor</vt:lpstr>
      <vt:lpstr>UX rigor</vt:lpstr>
      <vt:lpstr>Five tips to improve the rigor of your UX surveys</vt:lpstr>
      <vt:lpstr>Slide 87</vt:lpstr>
      <vt:lpstr>2.Never-Should-You-Ever… Trap                 your respondents</vt:lpstr>
      <vt:lpstr>2.Never-Should-You-Ever… Trap                 your respondents</vt:lpstr>
      <vt:lpstr>3. Never-Should-You-Ever… IUBWA (Include Unnecessary Big Words and Acronyms)</vt:lpstr>
      <vt:lpstr>Slide 91</vt:lpstr>
      <vt:lpstr>4. Never-Should-You-Ever… Describe something, when you can show it</vt:lpstr>
      <vt:lpstr>Slide 93</vt:lpstr>
      <vt:lpstr>5. Never-Should-You-Ever… Ask a double-barreled question</vt:lpstr>
      <vt:lpstr>Slide 95</vt:lpstr>
      <vt:lpstr> complexity and Project perspective  </vt:lpstr>
      <vt:lpstr>Types</vt:lpstr>
      <vt:lpstr>Slide 98</vt:lpstr>
      <vt:lpstr>Here are some more scenarios where you might encounter iceberg-related drama:</vt:lpstr>
      <vt:lpstr>Here are some more scenarios where you might encounter iceberg-related drama:</vt:lpstr>
      <vt:lpstr>Subjective complexity </vt:lpstr>
      <vt:lpstr>Complex vs Complicated </vt:lpstr>
      <vt:lpstr>Complex vs Complicated</vt:lpstr>
      <vt:lpstr>Slide 104</vt:lpstr>
      <vt:lpstr>Designing complex systems </vt:lpstr>
      <vt:lpstr>Complexity is part of every business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UX and UX Design  </dc:title>
  <dc:creator>Administrator</dc:creator>
  <cp:lastModifiedBy>Administrator</cp:lastModifiedBy>
  <cp:revision>96</cp:revision>
  <dcterms:created xsi:type="dcterms:W3CDTF">2008-12-31T21:47:38Z</dcterms:created>
  <dcterms:modified xsi:type="dcterms:W3CDTF">2021-08-23T04:58:54Z</dcterms:modified>
</cp:coreProperties>
</file>